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341" r:id="rId5"/>
    <p:sldId id="268" r:id="rId6"/>
    <p:sldId id="270" r:id="rId7"/>
    <p:sldId id="269" r:id="rId8"/>
    <p:sldId id="265" r:id="rId9"/>
    <p:sldId id="264" r:id="rId10"/>
    <p:sldId id="263" r:id="rId11"/>
    <p:sldId id="281" r:id="rId12"/>
    <p:sldId id="322" r:id="rId13"/>
    <p:sldId id="323" r:id="rId14"/>
    <p:sldId id="324" r:id="rId15"/>
    <p:sldId id="325" r:id="rId16"/>
    <p:sldId id="326" r:id="rId17"/>
    <p:sldId id="342" r:id="rId18"/>
    <p:sldId id="327" r:id="rId19"/>
    <p:sldId id="343" r:id="rId20"/>
    <p:sldId id="328" r:id="rId21"/>
    <p:sldId id="329" r:id="rId22"/>
    <p:sldId id="330" r:id="rId23"/>
    <p:sldId id="331" r:id="rId24"/>
    <p:sldId id="332" r:id="rId25"/>
    <p:sldId id="340" r:id="rId26"/>
    <p:sldId id="344" r:id="rId27"/>
    <p:sldId id="345" r:id="rId28"/>
    <p:sldId id="361" r:id="rId29"/>
    <p:sldId id="346" r:id="rId30"/>
    <p:sldId id="347" r:id="rId31"/>
    <p:sldId id="364" r:id="rId32"/>
    <p:sldId id="365" r:id="rId33"/>
    <p:sldId id="366" r:id="rId34"/>
    <p:sldId id="367" r:id="rId35"/>
    <p:sldId id="368" r:id="rId36"/>
    <p:sldId id="369" r:id="rId37"/>
    <p:sldId id="370" r:id="rId38"/>
    <p:sldId id="371" r:id="rId39"/>
    <p:sldId id="372" r:id="rId40"/>
    <p:sldId id="373" r:id="rId41"/>
    <p:sldId id="350" r:id="rId42"/>
    <p:sldId id="400" r:id="rId43"/>
    <p:sldId id="351" r:id="rId44"/>
    <p:sldId id="352" r:id="rId45"/>
    <p:sldId id="353" r:id="rId46"/>
    <p:sldId id="363" r:id="rId47"/>
    <p:sldId id="354" r:id="rId48"/>
    <p:sldId id="362" r:id="rId49"/>
    <p:sldId id="355" r:id="rId50"/>
    <p:sldId id="356" r:id="rId51"/>
    <p:sldId id="357" r:id="rId52"/>
    <p:sldId id="358" r:id="rId53"/>
    <p:sldId id="359" r:id="rId54"/>
    <p:sldId id="360" r:id="rId55"/>
    <p:sldId id="374" r:id="rId56"/>
    <p:sldId id="375" r:id="rId57"/>
    <p:sldId id="383" r:id="rId58"/>
    <p:sldId id="384" r:id="rId59"/>
    <p:sldId id="385" r:id="rId60"/>
    <p:sldId id="386" r:id="rId61"/>
    <p:sldId id="387" r:id="rId62"/>
    <p:sldId id="388" r:id="rId63"/>
    <p:sldId id="389" r:id="rId64"/>
    <p:sldId id="390" r:id="rId65"/>
    <p:sldId id="376" r:id="rId66"/>
    <p:sldId id="377" r:id="rId67"/>
    <p:sldId id="378" r:id="rId68"/>
    <p:sldId id="379" r:id="rId69"/>
    <p:sldId id="380" r:id="rId70"/>
    <p:sldId id="381" r:id="rId71"/>
    <p:sldId id="382" r:id="rId72"/>
    <p:sldId id="391" r:id="rId73"/>
    <p:sldId id="392" r:id="rId74"/>
    <p:sldId id="393" r:id="rId75"/>
    <p:sldId id="394" r:id="rId76"/>
    <p:sldId id="395" r:id="rId77"/>
    <p:sldId id="401" r:id="rId78"/>
    <p:sldId id="396" r:id="rId79"/>
    <p:sldId id="397" r:id="rId80"/>
    <p:sldId id="260" r:id="rId81"/>
    <p:sldId id="259" r:id="rId82"/>
    <p:sldId id="258" r:id="rId83"/>
    <p:sldId id="280" r:id="rId84"/>
    <p:sldId id="279" r:id="rId85"/>
    <p:sldId id="278" r:id="rId86"/>
    <p:sldId id="277" r:id="rId87"/>
    <p:sldId id="276" r:id="rId88"/>
    <p:sldId id="275" r:id="rId8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A7872E-28F0-4737-9ECA-57D5D74C6B92}" type="datetimeFigureOut">
              <a:rPr lang="en-US" smtClean="0"/>
              <a:pPr/>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92C7A-2FF7-46C2-88C1-E3C0F00EA7C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A7872E-28F0-4737-9ECA-57D5D74C6B92}" type="datetimeFigureOut">
              <a:rPr lang="en-US" smtClean="0"/>
              <a:pPr/>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92C7A-2FF7-46C2-88C1-E3C0F00EA7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A7872E-28F0-4737-9ECA-57D5D74C6B92}" type="datetimeFigureOut">
              <a:rPr lang="en-US" smtClean="0"/>
              <a:pPr/>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92C7A-2FF7-46C2-88C1-E3C0F00EA7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A7872E-28F0-4737-9ECA-57D5D74C6B92}" type="datetimeFigureOut">
              <a:rPr lang="en-US" smtClean="0"/>
              <a:pPr/>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92C7A-2FF7-46C2-88C1-E3C0F00EA7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A7872E-28F0-4737-9ECA-57D5D74C6B92}" type="datetimeFigureOut">
              <a:rPr lang="en-US" smtClean="0"/>
              <a:pPr/>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92C7A-2FF7-46C2-88C1-E3C0F00EA7C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A7872E-28F0-4737-9ECA-57D5D74C6B92}" type="datetimeFigureOut">
              <a:rPr lang="en-US" smtClean="0"/>
              <a:pPr/>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A92C7A-2FF7-46C2-88C1-E3C0F00EA7C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A7872E-28F0-4737-9ECA-57D5D74C6B92}" type="datetimeFigureOut">
              <a:rPr lang="en-US" smtClean="0"/>
              <a:pPr/>
              <a:t>12/8/2019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A92C7A-2FF7-46C2-88C1-E3C0F00EA7C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A7872E-28F0-4737-9ECA-57D5D74C6B92}" type="datetimeFigureOut">
              <a:rPr lang="en-US" smtClean="0"/>
              <a:pPr/>
              <a:t>12/8/2019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A92C7A-2FF7-46C2-88C1-E3C0F00EA7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A7872E-28F0-4737-9ECA-57D5D74C6B92}" type="datetimeFigureOut">
              <a:rPr lang="en-US" smtClean="0"/>
              <a:pPr/>
              <a:t>12/8/2019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A92C7A-2FF7-46C2-88C1-E3C0F00EA7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A7872E-28F0-4737-9ECA-57D5D74C6B92}" type="datetimeFigureOut">
              <a:rPr lang="en-US" smtClean="0"/>
              <a:pPr/>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A92C7A-2FF7-46C2-88C1-E3C0F00EA7C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A7872E-28F0-4737-9ECA-57D5D74C6B92}" type="datetimeFigureOut">
              <a:rPr lang="en-US" smtClean="0"/>
              <a:pPr/>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A92C7A-2FF7-46C2-88C1-E3C0F00EA7C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7872E-28F0-4737-9ECA-57D5D74C6B92}" type="datetimeFigureOut">
              <a:rPr lang="en-US" smtClean="0"/>
              <a:pPr/>
              <a:t>12/8/2019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A92C7A-2FF7-46C2-88C1-E3C0F00EA7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14400"/>
            <a:ext cx="7391400" cy="5257800"/>
          </a:xfrm>
        </p:spPr>
        <p:txBody>
          <a:bodyPr/>
          <a:lstStyle/>
          <a:p>
            <a:pPr algn="just"/>
            <a:r>
              <a:rPr lang="en-US" b="1" dirty="0" smtClean="0">
                <a:solidFill>
                  <a:schemeClr val="tx1"/>
                </a:solidFill>
                <a:latin typeface="Times New Roman" pitchFamily="18" charset="0"/>
                <a:cs typeface="Times New Roman" pitchFamily="18" charset="0"/>
              </a:rPr>
              <a:t>Suspension </a:t>
            </a:r>
          </a:p>
          <a:p>
            <a:pPr algn="just"/>
            <a:r>
              <a:rPr lang="en-US" dirty="0">
                <a:solidFill>
                  <a:schemeClr val="tx1"/>
                </a:solidFill>
                <a:latin typeface="Times New Roman" pitchFamily="18" charset="0"/>
                <a:cs typeface="Times New Roman" pitchFamily="18" charset="0"/>
              </a:rPr>
              <a:t>A pharmaceutical suspension may be defined as a coarse </a:t>
            </a:r>
            <a:r>
              <a:rPr lang="en-US" dirty="0" smtClean="0">
                <a:solidFill>
                  <a:schemeClr val="tx1"/>
                </a:solidFill>
                <a:latin typeface="Times New Roman" pitchFamily="18" charset="0"/>
                <a:cs typeface="Times New Roman" pitchFamily="18" charset="0"/>
              </a:rPr>
              <a:t>dispersion containing </a:t>
            </a:r>
            <a:r>
              <a:rPr lang="en-US" dirty="0">
                <a:solidFill>
                  <a:schemeClr val="tx1"/>
                </a:solidFill>
                <a:latin typeface="Times New Roman" pitchFamily="18" charset="0"/>
                <a:cs typeface="Times New Roman" pitchFamily="18" charset="0"/>
              </a:rPr>
              <a:t>finely divided insoluble material </a:t>
            </a:r>
            <a:r>
              <a:rPr lang="en-US" dirty="0" smtClean="0">
                <a:solidFill>
                  <a:schemeClr val="tx1"/>
                </a:solidFill>
                <a:latin typeface="Times New Roman" pitchFamily="18" charset="0"/>
                <a:cs typeface="Times New Roman" pitchFamily="18" charset="0"/>
              </a:rPr>
              <a:t>suspended in </a:t>
            </a:r>
            <a:r>
              <a:rPr lang="en-US" dirty="0">
                <a:solidFill>
                  <a:schemeClr val="tx1"/>
                </a:solidFill>
                <a:latin typeface="Times New Roman" pitchFamily="18" charset="0"/>
                <a:cs typeface="Times New Roman" pitchFamily="18" charset="0"/>
              </a:rPr>
              <a:t>a liquid </a:t>
            </a:r>
            <a:r>
              <a:rPr lang="en-US" dirty="0" smtClean="0">
                <a:solidFill>
                  <a:schemeClr val="tx1"/>
                </a:solidFill>
                <a:latin typeface="Times New Roman" pitchFamily="18" charset="0"/>
                <a:cs typeface="Times New Roman" pitchFamily="18" charset="0"/>
              </a:rPr>
              <a:t>medium or available in dry form to be distributed in the liquid when desired. Sterile suspensions are intended for injection or for ophthalmic use.  </a:t>
            </a:r>
            <a:endParaRPr lang="en-US"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None/>
            </a:pPr>
            <a:r>
              <a:rPr lang="en-US" dirty="0" smtClean="0">
                <a:latin typeface="Times New Roman" pitchFamily="18" charset="0"/>
                <a:cs typeface="Times New Roman" pitchFamily="18" charset="0"/>
              </a:rPr>
              <a:t>	5. Certain drugs are </a:t>
            </a:r>
            <a:r>
              <a:rPr lang="en-US" dirty="0">
                <a:latin typeface="Times New Roman" pitchFamily="18" charset="0"/>
                <a:cs typeface="Times New Roman" pitchFamily="18" charset="0"/>
              </a:rPr>
              <a:t>chemically unstable in solution </a:t>
            </a:r>
            <a:r>
              <a:rPr lang="en-US" dirty="0" smtClean="0">
                <a:latin typeface="Times New Roman" pitchFamily="18" charset="0"/>
                <a:cs typeface="Times New Roman" pitchFamily="18" charset="0"/>
              </a:rPr>
              <a:t>but stable </a:t>
            </a:r>
            <a:r>
              <a:rPr lang="en-US" dirty="0">
                <a:latin typeface="Times New Roman" pitchFamily="18" charset="0"/>
                <a:cs typeface="Times New Roman" pitchFamily="18" charset="0"/>
              </a:rPr>
              <a:t>when suspended. In this </a:t>
            </a:r>
            <a:r>
              <a:rPr lang="en-US" dirty="0" smtClean="0">
                <a:latin typeface="Times New Roman" pitchFamily="18" charset="0"/>
                <a:cs typeface="Times New Roman" pitchFamily="18" charset="0"/>
              </a:rPr>
              <a:t>instance, the </a:t>
            </a:r>
            <a:r>
              <a:rPr lang="en-US" dirty="0">
                <a:latin typeface="Times New Roman" pitchFamily="18" charset="0"/>
                <a:cs typeface="Times New Roman" pitchFamily="18" charset="0"/>
              </a:rPr>
              <a:t>suspension </a:t>
            </a:r>
            <a:r>
              <a:rPr lang="en-US" b="1" dirty="0">
                <a:latin typeface="Times New Roman" pitchFamily="18" charset="0"/>
                <a:cs typeface="Times New Roman" pitchFamily="18" charset="0"/>
              </a:rPr>
              <a:t>ensures chemical </a:t>
            </a:r>
            <a:r>
              <a:rPr lang="en-US" b="1" dirty="0" smtClean="0">
                <a:latin typeface="Times New Roman" pitchFamily="18" charset="0"/>
                <a:cs typeface="Times New Roman" pitchFamily="18" charset="0"/>
              </a:rPr>
              <a:t>stability while </a:t>
            </a:r>
            <a:r>
              <a:rPr lang="en-US" b="1" dirty="0">
                <a:latin typeface="Times New Roman" pitchFamily="18" charset="0"/>
                <a:cs typeface="Times New Roman" pitchFamily="18" charset="0"/>
              </a:rPr>
              <a:t>permitting liquid </a:t>
            </a:r>
            <a:r>
              <a:rPr lang="en-US" b="1" dirty="0" smtClean="0">
                <a:latin typeface="Times New Roman" pitchFamily="18" charset="0"/>
                <a:cs typeface="Times New Roman" pitchFamily="18" charset="0"/>
              </a:rPr>
              <a:t>therapy</a:t>
            </a:r>
            <a:r>
              <a:rPr lang="en-US" dirty="0" smtClean="0">
                <a:latin typeface="Times New Roman" pitchFamily="18" charset="0"/>
                <a:cs typeface="Times New Roman" pitchFamily="18" charset="0"/>
              </a:rPr>
              <a:t>. If a drug is unstable in an aqueous medium, a different form of the drug, such as </a:t>
            </a:r>
            <a:r>
              <a:rPr lang="en-US" b="1" dirty="0" smtClean="0">
                <a:latin typeface="Times New Roman" pitchFamily="18" charset="0"/>
                <a:cs typeface="Times New Roman" pitchFamily="18" charset="0"/>
              </a:rPr>
              <a:t>an ester or insoluble salt that does not dissolve in water </a:t>
            </a:r>
            <a:r>
              <a:rPr lang="en-US" dirty="0" smtClean="0">
                <a:latin typeface="Times New Roman" pitchFamily="18" charset="0"/>
                <a:cs typeface="Times New Roman" pitchFamily="18" charset="0"/>
              </a:rPr>
              <a:t>may be used in the preparation of a suspension.</a:t>
            </a:r>
          </a:p>
          <a:p>
            <a:pPr algn="just">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None/>
            </a:pPr>
            <a:r>
              <a:rPr lang="en-US" dirty="0" smtClean="0">
                <a:latin typeface="Times New Roman" pitchFamily="18" charset="0"/>
                <a:cs typeface="Times New Roman" pitchFamily="18" charset="0"/>
              </a:rPr>
              <a:t>	6. Drugs, such as antibiotics, that are unstable in the presence of an aqueous vehicle for extended periods of time are most frequently supplied </a:t>
            </a:r>
            <a:r>
              <a:rPr lang="en-US" b="1" dirty="0" smtClean="0">
                <a:latin typeface="Times New Roman" pitchFamily="18" charset="0"/>
                <a:cs typeface="Times New Roman" pitchFamily="18" charset="0"/>
              </a:rPr>
              <a:t>as dry powder mixtures </a:t>
            </a:r>
            <a:r>
              <a:rPr lang="en-US" dirty="0" smtClean="0">
                <a:latin typeface="Times New Roman" pitchFamily="18" charset="0"/>
                <a:cs typeface="Times New Roman" pitchFamily="18" charset="0"/>
              </a:rPr>
              <a:t>for reconstitution at the time of dispensing. This type of preparation is designated in the USP by the title “</a:t>
            </a:r>
            <a:r>
              <a:rPr lang="en-US" b="1" dirty="0" smtClean="0">
                <a:latin typeface="Times New Roman" pitchFamily="18" charset="0"/>
                <a:cs typeface="Times New Roman" pitchFamily="18" charset="0"/>
              </a:rPr>
              <a:t>for Oral Suspension</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7. The dose of a liquid form may be adjusted easily to meet the patient’s requirements. </a:t>
            </a:r>
          </a:p>
          <a:p>
            <a:pPr algn="just"/>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pPr marL="0" indent="0" algn="just">
              <a:buNone/>
            </a:pPr>
            <a:r>
              <a:rPr lang="en-US" sz="3600" b="1" dirty="0" smtClean="0">
                <a:latin typeface="Times New Roman" panose="02020603050405020304" pitchFamily="18" charset="0"/>
                <a:cs typeface="Times New Roman" panose="02020603050405020304" pitchFamily="18" charset="0"/>
              </a:rPr>
              <a:t>Types of suspension</a:t>
            </a:r>
          </a:p>
          <a:p>
            <a:pPr marL="0" indent="0" algn="just">
              <a:buNone/>
            </a:pPr>
            <a:r>
              <a:rPr lang="en-US" sz="3600" dirty="0" smtClean="0">
                <a:latin typeface="Times New Roman" panose="02020603050405020304" pitchFamily="18" charset="0"/>
                <a:cs typeface="Times New Roman" panose="02020603050405020304" pitchFamily="18" charset="0"/>
              </a:rPr>
              <a:t>Based on route of administration suspensions can be classified into the following categories </a:t>
            </a:r>
          </a:p>
          <a:p>
            <a:pPr marL="742950" indent="-742950" algn="just">
              <a:buAutoNum type="arabicPeriod"/>
            </a:pPr>
            <a:r>
              <a:rPr lang="en-US" sz="3600" b="1" dirty="0" smtClean="0">
                <a:latin typeface="Times New Roman" panose="02020603050405020304" pitchFamily="18" charset="0"/>
                <a:cs typeface="Times New Roman" panose="02020603050405020304" pitchFamily="18" charset="0"/>
              </a:rPr>
              <a:t>Oral suspensions</a:t>
            </a:r>
          </a:p>
          <a:p>
            <a:pPr marL="0" indent="0" algn="just">
              <a:buNone/>
            </a:pPr>
            <a:r>
              <a:rPr lang="en-US" sz="3600" dirty="0">
                <a:latin typeface="Times New Roman" panose="02020603050405020304" pitchFamily="18" charset="0"/>
                <a:cs typeface="Times New Roman" panose="02020603050405020304" pitchFamily="18" charset="0"/>
              </a:rPr>
              <a:t>Examples of oral suspensions are the oral antibiotic syrups, which normally contain 125 to 500 mg per 5 mL of solid material. When formulated for use as pediatric drops, the concentration of suspended material is correspondingly greater. </a:t>
            </a:r>
            <a:endParaRPr lang="en-US" sz="3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108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lgn="just">
              <a:buNone/>
            </a:pPr>
            <a:r>
              <a:rPr lang="en-US" sz="3600" dirty="0">
                <a:latin typeface="Times New Roman" panose="02020603050405020304" pitchFamily="18" charset="0"/>
                <a:cs typeface="Times New Roman" panose="02020603050405020304" pitchFamily="18" charset="0"/>
              </a:rPr>
              <a:t>Antacid and radiopaque suspensions generally contain high concentrations of dispersed </a:t>
            </a:r>
            <a:r>
              <a:rPr lang="en-US" sz="3600" dirty="0" smtClean="0">
                <a:latin typeface="Times New Roman" panose="02020603050405020304" pitchFamily="18" charset="0"/>
                <a:cs typeface="Times New Roman" panose="02020603050405020304" pitchFamily="18" charset="0"/>
              </a:rPr>
              <a:t>solids.</a:t>
            </a:r>
          </a:p>
          <a:p>
            <a:pPr marL="0" indent="0" algn="just">
              <a:buNone/>
            </a:pPr>
            <a:r>
              <a:rPr lang="en-US" sz="3600" b="1" dirty="0" smtClean="0">
                <a:latin typeface="Times New Roman" panose="02020603050405020304" pitchFamily="18" charset="0"/>
                <a:cs typeface="Times New Roman" panose="02020603050405020304" pitchFamily="18" charset="0"/>
              </a:rPr>
              <a:t>2. Topical suspensions</a:t>
            </a:r>
          </a:p>
          <a:p>
            <a:pPr marL="0" indent="0" algn="just">
              <a:buNone/>
            </a:pPr>
            <a:r>
              <a:rPr lang="en-US" sz="3600" dirty="0" smtClean="0">
                <a:latin typeface="Times New Roman" panose="02020603050405020304" pitchFamily="18" charset="0"/>
                <a:cs typeface="Times New Roman" panose="02020603050405020304" pitchFamily="18" charset="0"/>
              </a:rPr>
              <a:t>Externally </a:t>
            </a:r>
            <a:r>
              <a:rPr lang="en-US" sz="3600" dirty="0">
                <a:latin typeface="Times New Roman" panose="02020603050405020304" pitchFamily="18" charset="0"/>
                <a:cs typeface="Times New Roman" panose="02020603050405020304" pitchFamily="18" charset="0"/>
              </a:rPr>
              <a:t>applied suspensions for topical use </a:t>
            </a:r>
            <a:r>
              <a:rPr lang="en-US" sz="3600" dirty="0" smtClean="0">
                <a:latin typeface="Times New Roman" panose="02020603050405020304" pitchFamily="18" charset="0"/>
                <a:cs typeface="Times New Roman" panose="02020603050405020304" pitchFamily="18" charset="0"/>
              </a:rPr>
              <a:t>are </a:t>
            </a:r>
            <a:r>
              <a:rPr lang="en-US" sz="3600" dirty="0">
                <a:latin typeface="Times New Roman" panose="02020603050405020304" pitchFamily="18" charset="0"/>
                <a:cs typeface="Times New Roman" panose="02020603050405020304" pitchFamily="18" charset="0"/>
              </a:rPr>
              <a:t>designed for dermatologic, cosmetic, and protective purposes. The concentration of dispersed phase may exceed 20%.</a:t>
            </a:r>
            <a:endParaRPr lang="en-US" sz="3600" dirty="0" smtClean="0">
              <a:latin typeface="Times New Roman" panose="02020603050405020304" pitchFamily="18" charset="0"/>
              <a:cs typeface="Times New Roman" panose="02020603050405020304" pitchFamily="18" charset="0"/>
            </a:endParaRPr>
          </a:p>
          <a:p>
            <a:pPr marL="0" indent="0" algn="just">
              <a:buNone/>
            </a:pPr>
            <a:endParaRPr lang="en-US" sz="3600" dirty="0">
              <a:latin typeface="Times New Roman" panose="02020603050405020304" pitchFamily="18" charset="0"/>
              <a:cs typeface="Times New Roman" panose="02020603050405020304" pitchFamily="18" charset="0"/>
            </a:endParaRPr>
          </a:p>
          <a:p>
            <a:pPr marL="0" indent="0" algn="just">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5639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lgn="just">
              <a:buNone/>
            </a:pPr>
            <a:r>
              <a:rPr lang="en-US" sz="3600" b="1" dirty="0" smtClean="0">
                <a:latin typeface="Times New Roman" panose="02020603050405020304" pitchFamily="18" charset="0"/>
                <a:cs typeface="Times New Roman" panose="02020603050405020304" pitchFamily="18" charset="0"/>
              </a:rPr>
              <a:t>3. Parenteral suspensions</a:t>
            </a:r>
          </a:p>
          <a:p>
            <a:pPr marL="0" indent="0" algn="just">
              <a:buNone/>
            </a:pPr>
            <a:r>
              <a:rPr lang="en-US" sz="3600" dirty="0">
                <a:latin typeface="Times New Roman" panose="02020603050405020304" pitchFamily="18" charset="0"/>
                <a:cs typeface="Times New Roman" panose="02020603050405020304" pitchFamily="18" charset="0"/>
              </a:rPr>
              <a:t>Parenteral suspensions contain from 0.5% to 30% of solid particles. </a:t>
            </a:r>
            <a:r>
              <a:rPr lang="en-US" sz="3600" b="1" dirty="0">
                <a:latin typeface="Times New Roman" panose="02020603050405020304" pitchFamily="18" charset="0"/>
                <a:cs typeface="Times New Roman" panose="02020603050405020304" pitchFamily="18" charset="0"/>
              </a:rPr>
              <a:t>Viscosity and particle size</a:t>
            </a:r>
            <a:r>
              <a:rPr lang="en-US" sz="3600" dirty="0">
                <a:latin typeface="Times New Roman" panose="02020603050405020304" pitchFamily="18" charset="0"/>
                <a:cs typeface="Times New Roman" panose="02020603050405020304" pitchFamily="18" charset="0"/>
              </a:rPr>
              <a:t> are significant factors because they affect </a:t>
            </a:r>
            <a:r>
              <a:rPr lang="en-US" sz="3600" i="1" dirty="0">
                <a:latin typeface="Times New Roman" panose="02020603050405020304" pitchFamily="18" charset="0"/>
                <a:cs typeface="Times New Roman" panose="02020603050405020304" pitchFamily="18" charset="0"/>
              </a:rPr>
              <a:t>the ease of injection and the availability of the drug </a:t>
            </a:r>
            <a:r>
              <a:rPr lang="en-US" sz="3600" dirty="0">
                <a:latin typeface="Times New Roman" panose="02020603050405020304" pitchFamily="18" charset="0"/>
                <a:cs typeface="Times New Roman" panose="02020603050405020304" pitchFamily="18" charset="0"/>
              </a:rPr>
              <a:t>in depot </a:t>
            </a:r>
            <a:r>
              <a:rPr lang="en-US" sz="3600" dirty="0" smtClean="0">
                <a:latin typeface="Times New Roman" panose="02020603050405020304" pitchFamily="18" charset="0"/>
                <a:cs typeface="Times New Roman" panose="02020603050405020304" pitchFamily="18" charset="0"/>
              </a:rPr>
              <a:t>therapy (</a:t>
            </a:r>
            <a:r>
              <a:rPr lang="en-US" sz="3600" i="1" dirty="0" smtClean="0">
                <a:latin typeface="Times New Roman" panose="02020603050405020304" pitchFamily="18" charset="0"/>
                <a:cs typeface="Times New Roman" panose="02020603050405020304" pitchFamily="18" charset="0"/>
              </a:rPr>
              <a:t>injection of a drug with a substance that slows the release and prolongs the action of the drug</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1642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marL="0" indent="0" algn="just">
              <a:buNone/>
            </a:pPr>
            <a:r>
              <a:rPr lang="en-US" sz="3600" dirty="0" smtClean="0">
                <a:latin typeface="Times New Roman" panose="02020603050405020304" pitchFamily="18" charset="0"/>
                <a:cs typeface="Times New Roman" panose="02020603050405020304" pitchFamily="18" charset="0"/>
              </a:rPr>
              <a:t>Based on electro-kinetic properties</a:t>
            </a:r>
          </a:p>
          <a:p>
            <a:pPr marL="0" indent="0" algn="just">
              <a:buNone/>
            </a:pPr>
            <a:r>
              <a:rPr lang="en-US" sz="3600" dirty="0">
                <a:latin typeface="Times New Roman" panose="02020603050405020304" pitchFamily="18" charset="0"/>
                <a:cs typeface="Times New Roman" panose="02020603050405020304" pitchFamily="18" charset="0"/>
              </a:rPr>
              <a:t>1. </a:t>
            </a:r>
            <a:r>
              <a:rPr lang="en-US" sz="3600" b="1" dirty="0" smtClean="0">
                <a:latin typeface="Times New Roman" panose="02020603050405020304" pitchFamily="18" charset="0"/>
                <a:cs typeface="Times New Roman" panose="02020603050405020304" pitchFamily="18" charset="0"/>
              </a:rPr>
              <a:t>Deflocculated suspensions</a:t>
            </a:r>
          </a:p>
          <a:p>
            <a:pPr marL="0" indent="0" algn="just">
              <a:buNone/>
            </a:pPr>
            <a:r>
              <a:rPr lang="en-US" sz="3600" dirty="0" smtClean="0">
                <a:latin typeface="Times New Roman" panose="02020603050405020304" pitchFamily="18" charset="0"/>
                <a:cs typeface="Times New Roman" panose="02020603050405020304" pitchFamily="18" charset="0"/>
              </a:rPr>
              <a:t>In </a:t>
            </a:r>
            <a:r>
              <a:rPr lang="en-US" sz="3600" dirty="0">
                <a:latin typeface="Times New Roman" panose="02020603050405020304" pitchFamily="18" charset="0"/>
                <a:cs typeface="Times New Roman" panose="02020603050405020304" pitchFamily="18" charset="0"/>
              </a:rPr>
              <a:t>a deflocculated system the dispersed particles remain </a:t>
            </a:r>
            <a:r>
              <a:rPr lang="en-US" sz="3600" b="1" dirty="0">
                <a:latin typeface="Times New Roman" panose="02020603050405020304" pitchFamily="18" charset="0"/>
                <a:cs typeface="Times New Roman" panose="02020603050405020304" pitchFamily="18" charset="0"/>
              </a:rPr>
              <a:t>as discrete </a:t>
            </a:r>
            <a:r>
              <a:rPr lang="en-US" sz="3600" b="1" dirty="0" smtClean="0">
                <a:latin typeface="Times New Roman" panose="02020603050405020304" pitchFamily="18" charset="0"/>
                <a:cs typeface="Times New Roman" panose="02020603050405020304" pitchFamily="18" charset="0"/>
              </a:rPr>
              <a:t>units</a:t>
            </a:r>
            <a:r>
              <a:rPr lang="en-US" sz="3600" dirty="0" smtClean="0">
                <a:latin typeface="Times New Roman" panose="02020603050405020304" pitchFamily="18" charset="0"/>
                <a:cs typeface="Times New Roman" panose="02020603050405020304" pitchFamily="18" charset="0"/>
              </a:rPr>
              <a:t>. Because the </a:t>
            </a:r>
            <a:r>
              <a:rPr lang="en-US" sz="3600" dirty="0">
                <a:latin typeface="Times New Roman" panose="02020603050405020304" pitchFamily="18" charset="0"/>
                <a:cs typeface="Times New Roman" panose="02020603050405020304" pitchFamily="18" charset="0"/>
              </a:rPr>
              <a:t>rate of sedimentation depends on the size of each unit, </a:t>
            </a:r>
            <a:r>
              <a:rPr lang="en-US" sz="3600" b="1" dirty="0">
                <a:latin typeface="Times New Roman" panose="02020603050405020304" pitchFamily="18" charset="0"/>
                <a:cs typeface="Times New Roman" panose="02020603050405020304" pitchFamily="18" charset="0"/>
              </a:rPr>
              <a:t>settling will be slow</a:t>
            </a:r>
            <a:r>
              <a:rPr lang="en-US" sz="3600" dirty="0">
                <a:latin typeface="Times New Roman" panose="02020603050405020304" pitchFamily="18" charset="0"/>
                <a:cs typeface="Times New Roman" panose="02020603050405020304" pitchFamily="18" charset="0"/>
              </a:rPr>
              <a:t>. </a:t>
            </a:r>
            <a:endParaRPr lang="en-US" sz="3600" dirty="0" smtClean="0">
              <a:latin typeface="Times New Roman" panose="02020603050405020304" pitchFamily="18" charset="0"/>
              <a:cs typeface="Times New Roman" panose="02020603050405020304" pitchFamily="18" charset="0"/>
            </a:endParaRPr>
          </a:p>
          <a:p>
            <a:pPr marL="0" indent="0" algn="just">
              <a:buNone/>
            </a:pPr>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supernatant of a deflocculated system will continue to </a:t>
            </a:r>
            <a:r>
              <a:rPr lang="en-US" sz="3600" b="1" dirty="0">
                <a:latin typeface="Times New Roman" panose="02020603050405020304" pitchFamily="18" charset="0"/>
                <a:cs typeface="Times New Roman" panose="02020603050405020304" pitchFamily="18" charset="0"/>
              </a:rPr>
              <a:t>remain cloudy </a:t>
            </a:r>
            <a:r>
              <a:rPr lang="en-US" sz="3600" dirty="0">
                <a:latin typeface="Times New Roman" panose="02020603050405020304" pitchFamily="18" charset="0"/>
                <a:cs typeface="Times New Roman" panose="02020603050405020304" pitchFamily="18" charset="0"/>
              </a:rPr>
              <a:t>for an appreciable time after shaking, due to the very slow settling rate of the smallest particles in the product, even after the larger ones have sedimented. </a:t>
            </a:r>
          </a:p>
        </p:txBody>
      </p:sp>
    </p:spTree>
    <p:extLst>
      <p:ext uri="{BB962C8B-B14F-4D97-AF65-F5344CB8AC3E}">
        <p14:creationId xmlns:p14="http://schemas.microsoft.com/office/powerpoint/2010/main" val="4035157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lgn="just">
              <a:buNone/>
            </a:pPr>
            <a:r>
              <a:rPr lang="en-US" sz="3600" dirty="0">
                <a:latin typeface="Times New Roman" panose="02020603050405020304" pitchFamily="18" charset="0"/>
                <a:cs typeface="Times New Roman" panose="02020603050405020304" pitchFamily="18" charset="0"/>
              </a:rPr>
              <a:t>The repulsive forces between individual particles allow them to </a:t>
            </a:r>
            <a:r>
              <a:rPr lang="en-US" sz="3600" b="1" dirty="0">
                <a:latin typeface="Times New Roman" panose="02020603050405020304" pitchFamily="18" charset="0"/>
                <a:cs typeface="Times New Roman" panose="02020603050405020304" pitchFamily="18" charset="0"/>
              </a:rPr>
              <a:t>slip past each other </a:t>
            </a:r>
            <a:r>
              <a:rPr lang="en-US" sz="3600" dirty="0">
                <a:latin typeface="Times New Roman" panose="02020603050405020304" pitchFamily="18" charset="0"/>
                <a:cs typeface="Times New Roman" panose="02020603050405020304" pitchFamily="18" charset="0"/>
              </a:rPr>
              <a:t>as they sediment. </a:t>
            </a:r>
            <a:endParaRPr lang="en-US" sz="3600" dirty="0" smtClean="0">
              <a:latin typeface="Times New Roman" panose="02020603050405020304" pitchFamily="18" charset="0"/>
              <a:cs typeface="Times New Roman" panose="02020603050405020304" pitchFamily="18" charset="0"/>
            </a:endParaRPr>
          </a:p>
          <a:p>
            <a:pPr marL="0" indent="0" algn="just">
              <a:buNone/>
            </a:pPr>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slow rate of settling prevents the entrapment of liquid within the sediment, which thus becomes compacted and can be very difficult to redisperse</a:t>
            </a:r>
            <a:r>
              <a:rPr lang="en-US" sz="3600" dirty="0" smtClean="0">
                <a:latin typeface="Times New Roman" panose="02020603050405020304" pitchFamily="18" charset="0"/>
                <a:cs typeface="Times New Roman" panose="02020603050405020304" pitchFamily="18" charset="0"/>
              </a:rPr>
              <a:t>.</a:t>
            </a:r>
          </a:p>
          <a:p>
            <a:pPr marL="0" indent="0" algn="just">
              <a:buNone/>
            </a:pPr>
            <a:endParaRPr lang="en-US" sz="3600" dirty="0">
              <a:latin typeface="Times New Roman" panose="02020603050405020304" pitchFamily="18" charset="0"/>
              <a:cs typeface="Times New Roman" panose="02020603050405020304" pitchFamily="18" charset="0"/>
            </a:endParaRPr>
          </a:p>
          <a:p>
            <a:pPr marL="0" indent="0" algn="just">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6994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marL="0" indent="0" algn="just">
              <a:buNone/>
            </a:pPr>
            <a:r>
              <a:rPr lang="en-US" dirty="0">
                <a:latin typeface="Times New Roman" panose="02020603050405020304" pitchFamily="18" charset="0"/>
                <a:cs typeface="Times New Roman" panose="02020603050405020304" pitchFamily="18" charset="0"/>
              </a:rPr>
              <a:t>This phenomenon is also called caking or claying, and is the most serious of all the physical stability problems encountered in suspension formulation</a:t>
            </a: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2347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lgn="just">
              <a:buNone/>
            </a:pPr>
            <a:r>
              <a:rPr lang="en-US" b="1" dirty="0" smtClean="0">
                <a:latin typeface="Times New Roman" panose="02020603050405020304" pitchFamily="18" charset="0"/>
                <a:cs typeface="Times New Roman" panose="02020603050405020304" pitchFamily="18" charset="0"/>
              </a:rPr>
              <a:t>2. Flocculated </a:t>
            </a:r>
            <a:r>
              <a:rPr lang="en-US" b="1" dirty="0">
                <a:latin typeface="Times New Roman" panose="02020603050405020304" pitchFamily="18" charset="0"/>
                <a:cs typeface="Times New Roman" panose="02020603050405020304" pitchFamily="18" charset="0"/>
              </a:rPr>
              <a:t>Suspension</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A</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flocculated suspension</a:t>
            </a:r>
            <a:r>
              <a:rPr lang="en-US" dirty="0">
                <a:latin typeface="Times New Roman" panose="02020603050405020304" pitchFamily="18" charset="0"/>
                <a:cs typeface="Times New Roman" panose="02020603050405020304" pitchFamily="18" charset="0"/>
              </a:rPr>
              <a:t> is a </a:t>
            </a:r>
            <a:r>
              <a:rPr lang="en-US" b="1" dirty="0">
                <a:latin typeface="Times New Roman" panose="02020603050405020304" pitchFamily="18" charset="0"/>
                <a:cs typeface="Times New Roman" panose="02020603050405020304" pitchFamily="18" charset="0"/>
              </a:rPr>
              <a:t>suspension</a:t>
            </a:r>
            <a:r>
              <a:rPr lang="en-US" dirty="0">
                <a:latin typeface="Times New Roman" panose="02020603050405020304" pitchFamily="18" charset="0"/>
                <a:cs typeface="Times New Roman" panose="02020603050405020304" pitchFamily="18" charset="0"/>
              </a:rPr>
              <a:t> in which particles have </a:t>
            </a:r>
            <a:r>
              <a:rPr lang="en-US" dirty="0" smtClean="0">
                <a:latin typeface="Times New Roman" panose="02020603050405020304" pitchFamily="18" charset="0"/>
                <a:cs typeface="Times New Roman" panose="02020603050405020304" pitchFamily="18" charset="0"/>
              </a:rPr>
              <a:t>undergone</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flocculation</a:t>
            </a:r>
            <a:r>
              <a:rPr lang="en-US" dirty="0" smtClean="0">
                <a:latin typeface="Times New Roman" panose="02020603050405020304" pitchFamily="18" charset="0"/>
                <a:cs typeface="Times New Roman" panose="02020603050405020304" pitchFamily="18" charset="0"/>
              </a:rPr>
              <a:t>.</a:t>
            </a:r>
          </a:p>
          <a:p>
            <a:pPr marL="0" indent="0" algn="just">
              <a:buNone/>
            </a:pPr>
            <a:r>
              <a:rPr lang="en-US" sz="3600" dirty="0">
                <a:latin typeface="Times New Roman" panose="02020603050405020304" pitchFamily="18" charset="0"/>
                <a:cs typeface="Times New Roman" panose="02020603050405020304" pitchFamily="18" charset="0"/>
              </a:rPr>
              <a:t>The aggregation of particles in a flocculated system will lead to a much more rapid rate of sedimentation or subsidence because each unit is composed of many individual particles and is therefore larger. </a:t>
            </a:r>
          </a:p>
        </p:txBody>
      </p:sp>
    </p:spTree>
    <p:extLst>
      <p:ext uri="{BB962C8B-B14F-4D97-AF65-F5344CB8AC3E}">
        <p14:creationId xmlns:p14="http://schemas.microsoft.com/office/powerpoint/2010/main" val="906187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marL="0" indent="0" algn="just">
              <a:buNone/>
            </a:pPr>
            <a:r>
              <a:rPr lang="en-US" dirty="0">
                <a:latin typeface="Times New Roman" panose="02020603050405020304" pitchFamily="18" charset="0"/>
                <a:cs typeface="Times New Roman" panose="02020603050405020304" pitchFamily="18" charset="0"/>
              </a:rPr>
              <a:t>The rate of settling will also depend on the porosity of the aggregate, because if it is porous the dispersion medium can flow through, as well as around, each aggregate or floccule as it sediments</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a:latin typeface="Times New Roman" panose="02020603050405020304" pitchFamily="18" charset="0"/>
                <a:cs typeface="Times New Roman" panose="02020603050405020304" pitchFamily="18" charset="0"/>
              </a:rPr>
              <a:t>The nature of the sediment of a flocculated system is also quite different from that of a deflocculated one.</a:t>
            </a:r>
          </a:p>
        </p:txBody>
      </p:sp>
    </p:spTree>
    <p:extLst>
      <p:ext uri="{BB962C8B-B14F-4D97-AF65-F5344CB8AC3E}">
        <p14:creationId xmlns:p14="http://schemas.microsoft.com/office/powerpoint/2010/main" val="3659634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gn="just">
              <a:buNone/>
            </a:pPr>
            <a:r>
              <a:rPr lang="en-US" dirty="0" smtClean="0">
                <a:latin typeface="Times New Roman" pitchFamily="18" charset="0"/>
                <a:cs typeface="Times New Roman" pitchFamily="18" charset="0"/>
              </a:rPr>
              <a:t>	Drugs </a:t>
            </a:r>
            <a:r>
              <a:rPr lang="en-US" dirty="0">
                <a:latin typeface="Times New Roman" pitchFamily="18" charset="0"/>
                <a:cs typeface="Times New Roman" pitchFamily="18" charset="0"/>
              </a:rPr>
              <a:t>that are unstable </a:t>
            </a:r>
            <a:r>
              <a:rPr lang="en-US" dirty="0" smtClean="0">
                <a:latin typeface="Times New Roman" pitchFamily="18" charset="0"/>
                <a:cs typeface="Times New Roman" pitchFamily="18" charset="0"/>
              </a:rPr>
              <a:t>if maintained </a:t>
            </a:r>
            <a:r>
              <a:rPr lang="en-US" dirty="0">
                <a:latin typeface="Times New Roman" pitchFamily="18" charset="0"/>
                <a:cs typeface="Times New Roman" pitchFamily="18" charset="0"/>
              </a:rPr>
              <a:t>for extended periods in the </a:t>
            </a:r>
            <a:r>
              <a:rPr lang="en-US" dirty="0" smtClean="0">
                <a:latin typeface="Times New Roman" pitchFamily="18" charset="0"/>
                <a:cs typeface="Times New Roman" pitchFamily="18" charset="0"/>
              </a:rPr>
              <a:t>presence of </a:t>
            </a:r>
            <a:r>
              <a:rPr lang="en-US" dirty="0">
                <a:latin typeface="Times New Roman" pitchFamily="18" charset="0"/>
                <a:cs typeface="Times New Roman" pitchFamily="18" charset="0"/>
              </a:rPr>
              <a:t>an aqueous vehicle (e.g., many </a:t>
            </a:r>
            <a:r>
              <a:rPr lang="en-US" dirty="0" smtClean="0">
                <a:latin typeface="Times New Roman" pitchFamily="18" charset="0"/>
                <a:cs typeface="Times New Roman" pitchFamily="18" charset="0"/>
              </a:rPr>
              <a:t>antibiotic drugs</a:t>
            </a:r>
            <a:r>
              <a:rPr lang="en-US" dirty="0">
                <a:latin typeface="Times New Roman" pitchFamily="18" charset="0"/>
                <a:cs typeface="Times New Roman" pitchFamily="18" charset="0"/>
              </a:rPr>
              <a:t>) are most frequently supplied </a:t>
            </a:r>
            <a:r>
              <a:rPr lang="en-US" dirty="0" smtClean="0">
                <a:latin typeface="Times New Roman" pitchFamily="18" charset="0"/>
                <a:cs typeface="Times New Roman" pitchFamily="18" charset="0"/>
              </a:rPr>
              <a:t>as dry </a:t>
            </a:r>
            <a:r>
              <a:rPr lang="en-US" dirty="0">
                <a:latin typeface="Times New Roman" pitchFamily="18" charset="0"/>
                <a:cs typeface="Times New Roman" pitchFamily="18" charset="0"/>
              </a:rPr>
              <a:t>powder mixtures for reconstitution at </a:t>
            </a:r>
            <a:r>
              <a:rPr lang="en-US" dirty="0" smtClean="0">
                <a:latin typeface="Times New Roman" pitchFamily="18" charset="0"/>
                <a:cs typeface="Times New Roman" pitchFamily="18" charset="0"/>
              </a:rPr>
              <a:t>the time </a:t>
            </a:r>
            <a:r>
              <a:rPr lang="en-US" dirty="0">
                <a:latin typeface="Times New Roman" pitchFamily="18" charset="0"/>
                <a:cs typeface="Times New Roman" pitchFamily="18" charset="0"/>
              </a:rPr>
              <a:t>of dispensing. This type of </a:t>
            </a:r>
            <a:r>
              <a:rPr lang="en-US" dirty="0" smtClean="0">
                <a:latin typeface="Times New Roman" pitchFamily="18" charset="0"/>
                <a:cs typeface="Times New Roman" pitchFamily="18" charset="0"/>
              </a:rPr>
              <a:t>preparation is </a:t>
            </a:r>
            <a:r>
              <a:rPr lang="en-US" dirty="0">
                <a:latin typeface="Times New Roman" pitchFamily="18" charset="0"/>
                <a:cs typeface="Times New Roman" pitchFamily="18" charset="0"/>
              </a:rPr>
              <a:t>designated in the USP by a title of the </a:t>
            </a:r>
            <a:r>
              <a:rPr lang="en-US" dirty="0" smtClean="0">
                <a:latin typeface="Times New Roman" pitchFamily="18" charset="0"/>
                <a:cs typeface="Times New Roman" pitchFamily="18" charset="0"/>
              </a:rPr>
              <a:t>form “for </a:t>
            </a:r>
            <a:r>
              <a:rPr lang="en-US" dirty="0">
                <a:latin typeface="Times New Roman" pitchFamily="18" charset="0"/>
                <a:cs typeface="Times New Roman" pitchFamily="18" charset="0"/>
              </a:rPr>
              <a:t>Oral Suspension.”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lgn="just">
              <a:buNone/>
            </a:pPr>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structure of each aggregate is retained after sedimentation, thus entrapping a large amount of the liquid phase</a:t>
            </a:r>
            <a:r>
              <a:rPr lang="en-US" sz="3600" dirty="0" smtClean="0">
                <a:latin typeface="Times New Roman" panose="02020603050405020304" pitchFamily="18" charset="0"/>
                <a:cs typeface="Times New Roman" panose="02020603050405020304" pitchFamily="18" charset="0"/>
              </a:rPr>
              <a:t>. Such suspensions easily </a:t>
            </a:r>
            <a:r>
              <a:rPr lang="en-US" sz="3600" dirty="0">
                <a:latin typeface="Times New Roman" panose="02020603050405020304" pitchFamily="18" charset="0"/>
                <a:cs typeface="Times New Roman" panose="02020603050405020304" pitchFamily="18" charset="0"/>
              </a:rPr>
              <a:t>redispersed by moderate agitation. In a flocculated system the supernatant quickly becomes clear, as the large floes that settle rapidly are composed of particles of all sizes</a:t>
            </a:r>
          </a:p>
        </p:txBody>
      </p:sp>
    </p:spTree>
    <p:extLst>
      <p:ext uri="{BB962C8B-B14F-4D97-AF65-F5344CB8AC3E}">
        <p14:creationId xmlns:p14="http://schemas.microsoft.com/office/powerpoint/2010/main" val="3631197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lgn="just">
              <a:buNone/>
            </a:pPr>
            <a:r>
              <a:rPr lang="en-US" sz="3600" dirty="0">
                <a:latin typeface="Times New Roman" panose="02020603050405020304" pitchFamily="18" charset="0"/>
                <a:cs typeface="Times New Roman" panose="02020603050405020304" pitchFamily="18" charset="0"/>
              </a:rPr>
              <a:t>In summary, deflocculated systems have the advantage of a </a:t>
            </a:r>
            <a:r>
              <a:rPr lang="en-US" sz="3600" b="1" dirty="0">
                <a:latin typeface="Times New Roman" panose="02020603050405020304" pitchFamily="18" charset="0"/>
                <a:cs typeface="Times New Roman" panose="02020603050405020304" pitchFamily="18" charset="0"/>
              </a:rPr>
              <a:t>slow sedimentation rate</a:t>
            </a:r>
            <a:r>
              <a:rPr lang="en-US" sz="3600" dirty="0">
                <a:latin typeface="Times New Roman" panose="02020603050405020304" pitchFamily="18" charset="0"/>
                <a:cs typeface="Times New Roman" panose="02020603050405020304" pitchFamily="18" charset="0"/>
              </a:rPr>
              <a:t>, thereby enabling </a:t>
            </a:r>
            <a:r>
              <a:rPr lang="en-US" sz="3600" b="1" dirty="0">
                <a:latin typeface="Times New Roman" panose="02020603050405020304" pitchFamily="18" charset="0"/>
                <a:cs typeface="Times New Roman" panose="02020603050405020304" pitchFamily="18" charset="0"/>
              </a:rPr>
              <a:t>a uniform dose</a:t>
            </a:r>
            <a:r>
              <a:rPr lang="en-US" sz="3600" dirty="0">
                <a:latin typeface="Times New Roman" panose="02020603050405020304" pitchFamily="18" charset="0"/>
                <a:cs typeface="Times New Roman" panose="02020603050405020304" pitchFamily="18" charset="0"/>
              </a:rPr>
              <a:t> to be taken from the container, but when settling does occur the </a:t>
            </a:r>
            <a:r>
              <a:rPr lang="en-US" sz="3600" b="1" dirty="0">
                <a:latin typeface="Times New Roman" panose="02020603050405020304" pitchFamily="18" charset="0"/>
                <a:cs typeface="Times New Roman" panose="02020603050405020304" pitchFamily="18" charset="0"/>
              </a:rPr>
              <a:t>sediment is compacted and difficult to redisperse</a:t>
            </a:r>
            <a:r>
              <a:rPr lang="en-US" sz="3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380063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lgn="just">
              <a:buNone/>
            </a:pPr>
            <a:r>
              <a:rPr lang="en-US" sz="3600" b="1" dirty="0">
                <a:latin typeface="Times New Roman" panose="02020603050405020304" pitchFamily="18" charset="0"/>
                <a:cs typeface="Times New Roman" panose="02020603050405020304" pitchFamily="18" charset="0"/>
              </a:rPr>
              <a:t>Flocculated systems </a:t>
            </a:r>
            <a:r>
              <a:rPr lang="en-US" sz="3600" dirty="0">
                <a:latin typeface="Times New Roman" panose="02020603050405020304" pitchFamily="18" charset="0"/>
                <a:cs typeface="Times New Roman" panose="02020603050405020304" pitchFamily="18" charset="0"/>
              </a:rPr>
              <a:t>form </a:t>
            </a:r>
            <a:r>
              <a:rPr lang="en-US" sz="3600" b="1" dirty="0">
                <a:latin typeface="Times New Roman" panose="02020603050405020304" pitchFamily="18" charset="0"/>
                <a:cs typeface="Times New Roman" panose="02020603050405020304" pitchFamily="18" charset="0"/>
              </a:rPr>
              <a:t>loose sediments</a:t>
            </a:r>
            <a:r>
              <a:rPr lang="en-US" sz="3600" dirty="0">
                <a:latin typeface="Times New Roman" panose="02020603050405020304" pitchFamily="18" charset="0"/>
                <a:cs typeface="Times New Roman" panose="02020603050405020304" pitchFamily="18" charset="0"/>
              </a:rPr>
              <a:t> which are </a:t>
            </a:r>
            <a:r>
              <a:rPr lang="en-US" sz="3600" b="1" dirty="0">
                <a:latin typeface="Times New Roman" panose="02020603050405020304" pitchFamily="18" charset="0"/>
                <a:cs typeface="Times New Roman" panose="02020603050405020304" pitchFamily="18" charset="0"/>
              </a:rPr>
              <a:t>easily redispersible</a:t>
            </a:r>
            <a:r>
              <a:rPr lang="en-US" sz="3600" dirty="0">
                <a:latin typeface="Times New Roman" panose="02020603050405020304" pitchFamily="18" charset="0"/>
                <a:cs typeface="Times New Roman" panose="02020603050405020304" pitchFamily="18" charset="0"/>
              </a:rPr>
              <a:t>, but the </a:t>
            </a:r>
            <a:r>
              <a:rPr lang="en-US" sz="3600" b="1" dirty="0">
                <a:latin typeface="Times New Roman" panose="02020603050405020304" pitchFamily="18" charset="0"/>
                <a:cs typeface="Times New Roman" panose="02020603050405020304" pitchFamily="18" charset="0"/>
              </a:rPr>
              <a:t>sedimentation rate is fast </a:t>
            </a:r>
            <a:r>
              <a:rPr lang="en-US" sz="3600" dirty="0">
                <a:latin typeface="Times New Roman" panose="02020603050405020304" pitchFamily="18" charset="0"/>
                <a:cs typeface="Times New Roman" panose="02020603050405020304" pitchFamily="18" charset="0"/>
              </a:rPr>
              <a:t>and there is a danger of an </a:t>
            </a:r>
            <a:r>
              <a:rPr lang="en-US" sz="3600" b="1" dirty="0">
                <a:latin typeface="Times New Roman" panose="02020603050405020304" pitchFamily="18" charset="0"/>
                <a:cs typeface="Times New Roman" panose="02020603050405020304" pitchFamily="18" charset="0"/>
              </a:rPr>
              <a:t>inaccurate dose </a:t>
            </a:r>
            <a:r>
              <a:rPr lang="en-US" sz="3600" dirty="0">
                <a:latin typeface="Times New Roman" panose="02020603050405020304" pitchFamily="18" charset="0"/>
                <a:cs typeface="Times New Roman" panose="02020603050405020304" pitchFamily="18" charset="0"/>
              </a:rPr>
              <a:t>being administered; also, the product will </a:t>
            </a:r>
            <a:r>
              <a:rPr lang="en-US" sz="3600" b="1" dirty="0">
                <a:latin typeface="Times New Roman" panose="02020603050405020304" pitchFamily="18" charset="0"/>
                <a:cs typeface="Times New Roman" panose="02020603050405020304" pitchFamily="18" charset="0"/>
              </a:rPr>
              <a:t>look inelegant.</a:t>
            </a:r>
          </a:p>
        </p:txBody>
      </p:sp>
    </p:spTree>
    <p:extLst>
      <p:ext uri="{BB962C8B-B14F-4D97-AF65-F5344CB8AC3E}">
        <p14:creationId xmlns:p14="http://schemas.microsoft.com/office/powerpoint/2010/main" val="318285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None/>
            </a:pPr>
            <a:r>
              <a:rPr lang="en-US" sz="3600" b="1" dirty="0">
                <a:latin typeface="Times New Roman" pitchFamily="18" charset="0"/>
                <a:cs typeface="Times New Roman" pitchFamily="18" charset="0"/>
              </a:rPr>
              <a:t>Physical Characteristics of Suspensions</a:t>
            </a:r>
          </a:p>
          <a:p>
            <a:pPr algn="just">
              <a:buNone/>
            </a:pPr>
            <a:r>
              <a:rPr lang="en-US" sz="3600" dirty="0">
                <a:latin typeface="Times New Roman" pitchFamily="18" charset="0"/>
                <a:cs typeface="Times New Roman" pitchFamily="18" charset="0"/>
              </a:rPr>
              <a:t>	Suspensions should possess several basic chemical and physical properties. The dispersed phase should </a:t>
            </a:r>
            <a:r>
              <a:rPr lang="en-US" sz="3600" dirty="0">
                <a:solidFill>
                  <a:srgbClr val="FF0000"/>
                </a:solidFill>
                <a:latin typeface="Times New Roman" pitchFamily="18" charset="0"/>
                <a:cs typeface="Times New Roman" pitchFamily="18" charset="0"/>
              </a:rPr>
              <a:t>settle slowly</a:t>
            </a:r>
            <a:r>
              <a:rPr lang="en-US" sz="3600" dirty="0">
                <a:latin typeface="Times New Roman" pitchFamily="18" charset="0"/>
                <a:cs typeface="Times New Roman" pitchFamily="18" charset="0"/>
              </a:rPr>
              <a:t>, if at all, and be </a:t>
            </a:r>
            <a:r>
              <a:rPr lang="en-US" sz="3600" dirty="0">
                <a:solidFill>
                  <a:srgbClr val="FF0000"/>
                </a:solidFill>
                <a:latin typeface="Times New Roman" pitchFamily="18" charset="0"/>
                <a:cs typeface="Times New Roman" pitchFamily="18" charset="0"/>
              </a:rPr>
              <a:t>re-dispersed readily </a:t>
            </a:r>
            <a:r>
              <a:rPr lang="en-US" sz="3600" dirty="0">
                <a:latin typeface="Times New Roman" pitchFamily="18" charset="0"/>
                <a:cs typeface="Times New Roman" pitchFamily="18" charset="0"/>
              </a:rPr>
              <a:t>upon shaking. The solid </a:t>
            </a:r>
            <a:r>
              <a:rPr lang="en-US" sz="3600" dirty="0">
                <a:solidFill>
                  <a:srgbClr val="FF0000"/>
                </a:solidFill>
                <a:latin typeface="Times New Roman" pitchFamily="18" charset="0"/>
                <a:cs typeface="Times New Roman" pitchFamily="18" charset="0"/>
              </a:rPr>
              <a:t>particles should have a narrow particle size distribution</a:t>
            </a:r>
            <a:r>
              <a:rPr lang="en-US" sz="3600" dirty="0">
                <a:latin typeface="Times New Roman" pitchFamily="18" charset="0"/>
                <a:cs typeface="Times New Roman" pitchFamily="18" charset="0"/>
              </a:rPr>
              <a:t>, which does not cake on settling, and the viscosity should be such that the preparation </a:t>
            </a:r>
            <a:r>
              <a:rPr lang="en-US" sz="3600" dirty="0">
                <a:solidFill>
                  <a:srgbClr val="FF0000"/>
                </a:solidFill>
                <a:latin typeface="Times New Roman" pitchFamily="18" charset="0"/>
                <a:cs typeface="Times New Roman" pitchFamily="18" charset="0"/>
              </a:rPr>
              <a:t>pours easily</a:t>
            </a:r>
            <a:r>
              <a:rPr lang="en-US" sz="3600" dirty="0">
                <a:latin typeface="Times New Roman" pitchFamily="18" charset="0"/>
                <a:cs typeface="Times New Roman" pitchFamily="18" charset="0"/>
              </a:rPr>
              <a:t>. </a:t>
            </a:r>
          </a:p>
        </p:txBody>
      </p:sp>
    </p:spTree>
    <p:extLst>
      <p:ext uri="{BB962C8B-B14F-4D97-AF65-F5344CB8AC3E}">
        <p14:creationId xmlns:p14="http://schemas.microsoft.com/office/powerpoint/2010/main" val="1469082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None/>
            </a:pPr>
            <a:r>
              <a:rPr lang="en-US" sz="3600" dirty="0" smtClean="0">
                <a:latin typeface="Times New Roman" panose="02020603050405020304" pitchFamily="18" charset="0"/>
                <a:cs typeface="Times New Roman" panose="02020603050405020304" pitchFamily="18" charset="0"/>
              </a:rPr>
              <a:t>	In </a:t>
            </a:r>
            <a:r>
              <a:rPr lang="en-US" sz="3600" dirty="0">
                <a:latin typeface="Times New Roman" panose="02020603050405020304" pitchFamily="18" charset="0"/>
                <a:cs typeface="Times New Roman" panose="02020603050405020304" pitchFamily="18" charset="0"/>
              </a:rPr>
              <a:t>addition, the product should have </a:t>
            </a:r>
            <a:r>
              <a:rPr lang="en-US" sz="3600" dirty="0">
                <a:solidFill>
                  <a:srgbClr val="FF0000"/>
                </a:solidFill>
                <a:latin typeface="Times New Roman" pitchFamily="18" charset="0"/>
                <a:cs typeface="Times New Roman" pitchFamily="18" charset="0"/>
              </a:rPr>
              <a:t>an elegant appearance</a:t>
            </a:r>
            <a:r>
              <a:rPr lang="en-US" sz="3600" dirty="0">
                <a:latin typeface="Times New Roman" panose="02020603050405020304" pitchFamily="18" charset="0"/>
                <a:cs typeface="Times New Roman" panose="02020603050405020304" pitchFamily="18" charset="0"/>
              </a:rPr>
              <a:t>, be </a:t>
            </a:r>
            <a:r>
              <a:rPr lang="en-US" sz="3600" dirty="0">
                <a:solidFill>
                  <a:srgbClr val="FF0000"/>
                </a:solidFill>
                <a:latin typeface="Times New Roman" pitchFamily="18" charset="0"/>
                <a:cs typeface="Times New Roman" pitchFamily="18" charset="0"/>
              </a:rPr>
              <a:t>resistant to microbial growth </a:t>
            </a:r>
            <a:r>
              <a:rPr lang="en-US" sz="3600" dirty="0">
                <a:latin typeface="Times New Roman" pitchFamily="18" charset="0"/>
                <a:cs typeface="Times New Roman" pitchFamily="18" charset="0"/>
              </a:rPr>
              <a:t>and maintain its chemical stability</a:t>
            </a:r>
            <a:r>
              <a:rPr lang="en-US" sz="3600" dirty="0" smtClean="0">
                <a:latin typeface="Times New Roman" pitchFamily="18" charset="0"/>
                <a:cs typeface="Times New Roman" pitchFamily="18" charset="0"/>
              </a:rPr>
              <a:t>.</a:t>
            </a:r>
          </a:p>
          <a:p>
            <a:pPr algn="just">
              <a:buNone/>
            </a:pP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5542364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r>
              <a:rPr lang="en-US" sz="3600" b="1" dirty="0">
                <a:latin typeface="Times New Roman" pitchFamily="18" charset="0"/>
                <a:cs typeface="Times New Roman" pitchFamily="18" charset="0"/>
              </a:rPr>
              <a:t>Physical Features of the Dispersed Phase of a Suspension</a:t>
            </a:r>
          </a:p>
          <a:p>
            <a:pPr algn="just"/>
            <a:r>
              <a:rPr lang="en-US" sz="3600" dirty="0">
                <a:latin typeface="Times New Roman" pitchFamily="18" charset="0"/>
                <a:cs typeface="Times New Roman" pitchFamily="18" charset="0"/>
              </a:rPr>
              <a:t>The reduction in the particle size is beneficial to the stability of the suspension in that the rate of </a:t>
            </a:r>
            <a:r>
              <a:rPr lang="en-US" sz="3600" b="1" dirty="0">
                <a:latin typeface="Times New Roman" pitchFamily="18" charset="0"/>
                <a:cs typeface="Times New Roman" pitchFamily="18" charset="0"/>
              </a:rPr>
              <a:t>sedimentation is reduced as the particles are decreased in size</a:t>
            </a:r>
            <a:r>
              <a:rPr lang="en-US" sz="3600" dirty="0">
                <a:latin typeface="Times New Roman" pitchFamily="18" charset="0"/>
                <a:cs typeface="Times New Roman" pitchFamily="18" charset="0"/>
              </a:rPr>
              <a:t>. The reduction in particle size produces </a:t>
            </a:r>
            <a:r>
              <a:rPr lang="en-US" sz="3600" b="1" dirty="0">
                <a:latin typeface="Times New Roman" pitchFamily="18" charset="0"/>
                <a:cs typeface="Times New Roman" pitchFamily="18" charset="0"/>
              </a:rPr>
              <a:t>slow, more uniform rates </a:t>
            </a:r>
            <a:r>
              <a:rPr lang="en-US" sz="3600" dirty="0">
                <a:latin typeface="Times New Roman" pitchFamily="18" charset="0"/>
                <a:cs typeface="Times New Roman" pitchFamily="18" charset="0"/>
              </a:rPr>
              <a:t>of settling. </a:t>
            </a:r>
          </a:p>
        </p:txBody>
      </p:sp>
    </p:spTree>
    <p:extLst>
      <p:ext uri="{BB962C8B-B14F-4D97-AF65-F5344CB8AC3E}">
        <p14:creationId xmlns:p14="http://schemas.microsoft.com/office/powerpoint/2010/main" val="2368434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r>
              <a:rPr lang="en-US" dirty="0">
                <a:latin typeface="Times New Roman" pitchFamily="18" charset="0"/>
                <a:cs typeface="Times New Roman" pitchFamily="18" charset="0"/>
              </a:rPr>
              <a:t>However, reduction of the particle size to </a:t>
            </a:r>
            <a:r>
              <a:rPr lang="en-US" b="1" dirty="0">
                <a:latin typeface="Times New Roman" pitchFamily="18" charset="0"/>
                <a:cs typeface="Times New Roman" pitchFamily="18" charset="0"/>
              </a:rPr>
              <a:t>too fineness</a:t>
            </a:r>
            <a:r>
              <a:rPr lang="en-US" dirty="0">
                <a:latin typeface="Times New Roman" pitchFamily="18" charset="0"/>
                <a:cs typeface="Times New Roman" pitchFamily="18" charset="0"/>
              </a:rPr>
              <a:t> should be avoided, since fine particles have a tendency to form a </a:t>
            </a:r>
            <a:r>
              <a:rPr lang="en-US" b="1" dirty="0">
                <a:latin typeface="Times New Roman" pitchFamily="18" charset="0"/>
                <a:cs typeface="Times New Roman" pitchFamily="18" charset="0"/>
              </a:rPr>
              <a:t>compact cake </a:t>
            </a:r>
            <a:r>
              <a:rPr lang="en-US" dirty="0">
                <a:latin typeface="Times New Roman" pitchFamily="18" charset="0"/>
                <a:cs typeface="Times New Roman" pitchFamily="18" charset="0"/>
              </a:rPr>
              <a:t>upon settling. The result may be that the cake resists breakup upon shaking, and forms rigid aggregates of particles. </a:t>
            </a:r>
          </a:p>
        </p:txBody>
      </p:sp>
    </p:spTree>
    <p:extLst>
      <p:ext uri="{BB962C8B-B14F-4D97-AF65-F5344CB8AC3E}">
        <p14:creationId xmlns:p14="http://schemas.microsoft.com/office/powerpoint/2010/main" val="10948914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buNone/>
            </a:pPr>
            <a:r>
              <a:rPr lang="en-US" b="1" dirty="0">
                <a:latin typeface="Times New Roman" pitchFamily="18" charset="0"/>
                <a:cs typeface="Times New Roman" pitchFamily="18" charset="0"/>
              </a:rPr>
              <a:t>Dispersion Medium</a:t>
            </a:r>
          </a:p>
          <a:p>
            <a:pPr algn="just"/>
            <a:r>
              <a:rPr lang="en-US" dirty="0">
                <a:latin typeface="Times New Roman" pitchFamily="18" charset="0"/>
                <a:cs typeface="Times New Roman" pitchFamily="18" charset="0"/>
              </a:rPr>
              <a:t>Highly flocculated particles usually settle too rapidly,  that might hinders measurement of accurate dosage and, from an aesthetic point of view, produces too </a:t>
            </a:r>
            <a:r>
              <a:rPr lang="en-US" dirty="0">
                <a:solidFill>
                  <a:srgbClr val="FF0000"/>
                </a:solidFill>
                <a:latin typeface="Times New Roman" pitchFamily="18" charset="0"/>
                <a:cs typeface="Times New Roman" pitchFamily="18" charset="0"/>
              </a:rPr>
              <a:t>unsightly a supernatant layer</a:t>
            </a:r>
            <a:r>
              <a:rPr lang="en-US" dirty="0">
                <a:latin typeface="Times New Roman" pitchFamily="18" charset="0"/>
                <a:cs typeface="Times New Roman" pitchFamily="18" charset="0"/>
              </a:rPr>
              <a:t>. In many commercial suspensions, </a:t>
            </a:r>
            <a:r>
              <a:rPr lang="en-US" dirty="0">
                <a:solidFill>
                  <a:srgbClr val="FF0000"/>
                </a:solidFill>
                <a:latin typeface="Times New Roman" pitchFamily="18" charset="0"/>
                <a:cs typeface="Times New Roman" pitchFamily="18" charset="0"/>
              </a:rPr>
              <a:t>suspending agents</a:t>
            </a:r>
            <a:r>
              <a:rPr lang="en-US" dirty="0">
                <a:latin typeface="Times New Roman" pitchFamily="18" charset="0"/>
                <a:cs typeface="Times New Roman" pitchFamily="18" charset="0"/>
              </a:rPr>
              <a:t> are added to the dispersion medium to lend it structure.</a:t>
            </a:r>
          </a:p>
          <a:p>
            <a:pPr marL="0" indent="0" algn="just">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342735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pPr marL="0" indent="0" algn="just">
              <a:buNone/>
            </a:pPr>
            <a:r>
              <a:rPr lang="en-US" b="1" dirty="0">
                <a:latin typeface="Times New Roman" panose="02020603050405020304" pitchFamily="18" charset="0"/>
                <a:cs typeface="Times New Roman" panose="02020603050405020304" pitchFamily="18" charset="0"/>
              </a:rPr>
              <a:t>Suspending agents</a:t>
            </a:r>
          </a:p>
          <a:p>
            <a:pPr algn="just">
              <a:buNone/>
            </a:pPr>
            <a:r>
              <a:rPr lang="en-US" dirty="0" smtClean="0">
                <a:latin typeface="Times New Roman" pitchFamily="18" charset="0"/>
                <a:cs typeface="Times New Roman" pitchFamily="18" charset="0"/>
              </a:rPr>
              <a:t>	Viscosity-increasing </a:t>
            </a:r>
            <a:r>
              <a:rPr lang="en-US" dirty="0">
                <a:latin typeface="Times New Roman" panose="02020603050405020304" pitchFamily="18" charset="0"/>
                <a:cs typeface="Times New Roman" panose="02020603050405020304" pitchFamily="18" charset="0"/>
              </a:rPr>
              <a:t>agent used to reduce sedimentation rate of particles in a vehicle in which they are not </a:t>
            </a:r>
            <a:r>
              <a:rPr lang="en-US" dirty="0" smtClean="0">
                <a:latin typeface="Times New Roman" panose="02020603050405020304" pitchFamily="18" charset="0"/>
                <a:cs typeface="Times New Roman" panose="02020603050405020304" pitchFamily="18" charset="0"/>
              </a:rPr>
              <a:t>soluble.</a:t>
            </a:r>
          </a:p>
          <a:p>
            <a:pPr algn="just"/>
            <a:r>
              <a:rPr lang="en-US" dirty="0">
                <a:latin typeface="Times New Roman" pitchFamily="18" charset="0"/>
                <a:cs typeface="Times New Roman" pitchFamily="18" charset="0"/>
              </a:rPr>
              <a:t>Agar</a:t>
            </a:r>
          </a:p>
          <a:p>
            <a:pPr algn="just"/>
            <a:r>
              <a:rPr lang="en-US" dirty="0">
                <a:latin typeface="Times New Roman" pitchFamily="18" charset="0"/>
                <a:cs typeface="Times New Roman" pitchFamily="18" charset="0"/>
              </a:rPr>
              <a:t>Bentonite</a:t>
            </a:r>
          </a:p>
          <a:p>
            <a:pPr algn="just"/>
            <a:r>
              <a:rPr lang="en-US" dirty="0" err="1">
                <a:latin typeface="Times New Roman" pitchFamily="18" charset="0"/>
                <a:cs typeface="Times New Roman" pitchFamily="18" charset="0"/>
              </a:rPr>
              <a:t>Carbomer</a:t>
            </a:r>
            <a:r>
              <a:rPr lang="en-US" dirty="0">
                <a:latin typeface="Times New Roman" pitchFamily="18" charset="0"/>
                <a:cs typeface="Times New Roman" pitchFamily="18" charset="0"/>
              </a:rPr>
              <a:t> (e.g., Carbopol) (Poly(acrylic acid)</a:t>
            </a:r>
          </a:p>
          <a:p>
            <a:pPr algn="just"/>
            <a:r>
              <a:rPr lang="en-US" dirty="0">
                <a:latin typeface="Times New Roman" pitchFamily="18" charset="0"/>
                <a:cs typeface="Times New Roman" pitchFamily="18" charset="0"/>
              </a:rPr>
              <a:t>Carboxymethylcellulose sodium</a:t>
            </a:r>
          </a:p>
          <a:p>
            <a:pPr algn="just"/>
            <a:r>
              <a:rPr lang="en-US" dirty="0">
                <a:latin typeface="Times New Roman" pitchFamily="18" charset="0"/>
                <a:cs typeface="Times New Roman" pitchFamily="18" charset="0"/>
              </a:rPr>
              <a:t>Hydroxyethyl cellulose</a:t>
            </a:r>
          </a:p>
          <a:p>
            <a:pPr algn="just"/>
            <a:r>
              <a:rPr lang="en-US" dirty="0">
                <a:latin typeface="Times New Roman" pitchFamily="18" charset="0"/>
                <a:cs typeface="Times New Roman" pitchFamily="18" charset="0"/>
              </a:rPr>
              <a:t>Hydroxypropyl cellulose</a:t>
            </a:r>
          </a:p>
          <a:p>
            <a:pPr algn="just"/>
            <a:r>
              <a:rPr lang="en-US" dirty="0">
                <a:latin typeface="Times New Roman" pitchFamily="18" charset="0"/>
                <a:cs typeface="Times New Roman" pitchFamily="18" charset="0"/>
              </a:rPr>
              <a:t>Hydroxypropyl methylcellulose</a:t>
            </a:r>
          </a:p>
          <a:p>
            <a:pPr algn="just"/>
            <a:r>
              <a:rPr lang="en-US" dirty="0">
                <a:latin typeface="Times New Roman" pitchFamily="18" charset="0"/>
                <a:cs typeface="Times New Roman" pitchFamily="18" charset="0"/>
              </a:rPr>
              <a:t>Kaolin</a:t>
            </a:r>
          </a:p>
          <a:p>
            <a:pPr algn="just">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80241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r>
              <a:rPr lang="en-US" dirty="0" smtClean="0">
                <a:latin typeface="Times New Roman" pitchFamily="18" charset="0"/>
                <a:cs typeface="Times New Roman" pitchFamily="18" charset="0"/>
              </a:rPr>
              <a:t>Methylcellulose</a:t>
            </a:r>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Tragacanth</a:t>
            </a:r>
          </a:p>
          <a:p>
            <a:pPr algn="just"/>
            <a:r>
              <a:rPr lang="en-US" dirty="0">
                <a:latin typeface="Times New Roman" pitchFamily="18" charset="0"/>
                <a:cs typeface="Times New Roman" pitchFamily="18" charset="0"/>
              </a:rPr>
              <a:t>Veegum</a:t>
            </a:r>
          </a:p>
          <a:p>
            <a:pPr algn="just"/>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459879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None/>
            </a:pPr>
            <a:r>
              <a:rPr lang="en-US" dirty="0" smtClean="0">
                <a:latin typeface="Times New Roman" pitchFamily="18" charset="0"/>
                <a:cs typeface="Times New Roman" pitchFamily="18" charset="0"/>
              </a:rPr>
              <a:t>	Most </a:t>
            </a:r>
            <a:r>
              <a:rPr lang="en-US" dirty="0">
                <a:latin typeface="Times New Roman" pitchFamily="18" charset="0"/>
                <a:cs typeface="Times New Roman" pitchFamily="18" charset="0"/>
              </a:rPr>
              <a:t>pharmaceutical suspensions consist of </a:t>
            </a:r>
            <a:r>
              <a:rPr lang="en-US" dirty="0" smtClean="0">
                <a:latin typeface="Times New Roman" pitchFamily="18" charset="0"/>
                <a:cs typeface="Times New Roman" pitchFamily="18" charset="0"/>
              </a:rPr>
              <a:t>an </a:t>
            </a:r>
            <a:r>
              <a:rPr lang="en-US" b="1" dirty="0" smtClean="0">
                <a:latin typeface="Times New Roman" pitchFamily="18" charset="0"/>
                <a:cs typeface="Times New Roman" pitchFamily="18" charset="0"/>
              </a:rPr>
              <a:t>aqueous </a:t>
            </a:r>
            <a:r>
              <a:rPr lang="en-US" b="1" dirty="0">
                <a:latin typeface="Times New Roman" pitchFamily="18" charset="0"/>
                <a:cs typeface="Times New Roman" pitchFamily="18" charset="0"/>
              </a:rPr>
              <a:t>dispersion medium</a:t>
            </a:r>
            <a:r>
              <a:rPr lang="en-US" dirty="0">
                <a:latin typeface="Times New Roman" pitchFamily="18" charset="0"/>
                <a:cs typeface="Times New Roman" pitchFamily="18" charset="0"/>
              </a:rPr>
              <a:t>, although in </a:t>
            </a:r>
            <a:r>
              <a:rPr lang="en-US" dirty="0" smtClean="0">
                <a:latin typeface="Times New Roman" pitchFamily="18" charset="0"/>
                <a:cs typeface="Times New Roman" pitchFamily="18" charset="0"/>
              </a:rPr>
              <a:t>some instances </a:t>
            </a:r>
            <a:r>
              <a:rPr lang="en-US" dirty="0">
                <a:latin typeface="Times New Roman" pitchFamily="18" charset="0"/>
                <a:cs typeface="Times New Roman" pitchFamily="18" charset="0"/>
              </a:rPr>
              <a:t>it may be </a:t>
            </a:r>
            <a:r>
              <a:rPr lang="en-US" b="1" dirty="0">
                <a:latin typeface="Times New Roman" pitchFamily="18" charset="0"/>
                <a:cs typeface="Times New Roman" pitchFamily="18" charset="0"/>
              </a:rPr>
              <a:t>an organic or oily liquid.</a:t>
            </a:r>
            <a:r>
              <a:rPr lang="en-US" dirty="0">
                <a:latin typeface="Times New Roman" pitchFamily="18" charset="0"/>
                <a:cs typeface="Times New Roman" pitchFamily="18" charset="0"/>
              </a:rPr>
              <a:t> A </a:t>
            </a:r>
            <a:r>
              <a:rPr lang="en-US" dirty="0" smtClean="0">
                <a:latin typeface="Times New Roman" pitchFamily="18" charset="0"/>
                <a:cs typeface="Times New Roman" pitchFamily="18" charset="0"/>
              </a:rPr>
              <a:t>disperse phase </a:t>
            </a:r>
            <a:r>
              <a:rPr lang="en-US" dirty="0">
                <a:latin typeface="Times New Roman" pitchFamily="18" charset="0"/>
                <a:cs typeface="Times New Roman" pitchFamily="18" charset="0"/>
              </a:rPr>
              <a:t>with a mean particle diameter of up </a:t>
            </a:r>
            <a:r>
              <a:rPr lang="en-US" dirty="0" smtClean="0">
                <a:latin typeface="Times New Roman" pitchFamily="18" charset="0"/>
                <a:cs typeface="Times New Roman" pitchFamily="18" charset="0"/>
              </a:rPr>
              <a:t>to </a:t>
            </a:r>
            <a:r>
              <a:rPr lang="en-US" b="1" dirty="0" smtClean="0">
                <a:latin typeface="Times New Roman" pitchFamily="18" charset="0"/>
                <a:cs typeface="Times New Roman" pitchFamily="18" charset="0"/>
              </a:rPr>
              <a:t>1µm </a:t>
            </a:r>
            <a:r>
              <a:rPr lang="en-US" b="1" dirty="0">
                <a:latin typeface="Times New Roman" pitchFamily="18" charset="0"/>
                <a:cs typeface="Times New Roman" pitchFamily="18" charset="0"/>
              </a:rPr>
              <a:t>is usually termed a colloidal dispersion</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and includes </a:t>
            </a:r>
            <a:r>
              <a:rPr lang="en-US" dirty="0">
                <a:latin typeface="Times New Roman" pitchFamily="18" charset="0"/>
                <a:cs typeface="Times New Roman" pitchFamily="18" charset="0"/>
              </a:rPr>
              <a:t>such examples </a:t>
            </a:r>
            <a:r>
              <a:rPr lang="en-US" dirty="0" smtClean="0">
                <a:latin typeface="Times New Roman" pitchFamily="18" charset="0"/>
                <a:cs typeface="Times New Roman" pitchFamily="18" charset="0"/>
              </a:rPr>
              <a:t>a aluminium </a:t>
            </a:r>
            <a:r>
              <a:rPr lang="en-US" dirty="0">
                <a:latin typeface="Times New Roman" pitchFamily="18" charset="0"/>
                <a:cs typeface="Times New Roman" pitchFamily="18" charset="0"/>
              </a:rPr>
              <a:t>hydroxide </a:t>
            </a:r>
            <a:r>
              <a:rPr lang="en-US" dirty="0" smtClean="0">
                <a:latin typeface="Times New Roman" pitchFamily="18" charset="0"/>
                <a:cs typeface="Times New Roman" pitchFamily="18" charset="0"/>
              </a:rPr>
              <a:t>and magnesium </a:t>
            </a:r>
            <a:r>
              <a:rPr lang="en-US" dirty="0">
                <a:latin typeface="Times New Roman" pitchFamily="18" charset="0"/>
                <a:cs typeface="Times New Roman" pitchFamily="18" charset="0"/>
              </a:rPr>
              <a:t>hydroxide suspensions. A solid in </a:t>
            </a:r>
            <a:r>
              <a:rPr lang="en-US" dirty="0" smtClean="0">
                <a:latin typeface="Times New Roman" pitchFamily="18" charset="0"/>
                <a:cs typeface="Times New Roman" pitchFamily="18" charset="0"/>
              </a:rPr>
              <a:t>liquid dispersion</a:t>
            </a:r>
            <a:r>
              <a:rPr lang="en-US" dirty="0">
                <a:latin typeface="Times New Roman" pitchFamily="18" charset="0"/>
                <a:cs typeface="Times New Roman" pitchFamily="18" charset="0"/>
              </a:rPr>
              <a:t>, in which the particles are above </a:t>
            </a:r>
            <a:r>
              <a:rPr lang="en-US" dirty="0" smtClean="0">
                <a:latin typeface="Times New Roman" pitchFamily="18" charset="0"/>
                <a:cs typeface="Times New Roman" pitchFamily="18" charset="0"/>
              </a:rPr>
              <a:t>colloidal size</a:t>
            </a:r>
            <a:r>
              <a:rPr lang="en-US" dirty="0">
                <a:latin typeface="Times New Roman" pitchFamily="18" charset="0"/>
                <a:cs typeface="Times New Roman" pitchFamily="18" charset="0"/>
              </a:rPr>
              <a:t>, is termed a </a:t>
            </a:r>
            <a:r>
              <a:rPr lang="en-US" b="1" dirty="0">
                <a:latin typeface="Times New Roman" pitchFamily="18" charset="0"/>
                <a:cs typeface="Times New Roman" pitchFamily="18" charset="0"/>
              </a:rPr>
              <a:t>coarse suspension.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dirty="0">
                <a:latin typeface="Times New Roman" pitchFamily="18" charset="0"/>
                <a:cs typeface="Times New Roman" pitchFamily="18" charset="0"/>
              </a:rPr>
              <a:t>When </a:t>
            </a:r>
            <a:r>
              <a:rPr lang="en-US" b="1" dirty="0">
                <a:latin typeface="Times New Roman" pitchFamily="18" charset="0"/>
                <a:cs typeface="Times New Roman" pitchFamily="18" charset="0"/>
              </a:rPr>
              <a:t>polymeric substances and hydrophilic colloids </a:t>
            </a:r>
            <a:r>
              <a:rPr lang="en-US" dirty="0">
                <a:latin typeface="Times New Roman" pitchFamily="18" charset="0"/>
                <a:cs typeface="Times New Roman" pitchFamily="18" charset="0"/>
              </a:rPr>
              <a:t>are used as suspending agents, it must be assured that the agent does not interfere with availability of the drug</a:t>
            </a:r>
            <a:r>
              <a:rPr lang="en-US" dirty="0" smtClean="0">
                <a:latin typeface="Times New Roman" pitchFamily="18" charset="0"/>
                <a:cs typeface="Times New Roman" pitchFamily="18" charset="0"/>
              </a:rPr>
              <a:t>.</a:t>
            </a:r>
          </a:p>
          <a:p>
            <a:pPr marL="0" indent="0" algn="just">
              <a:buNone/>
            </a:pPr>
            <a:r>
              <a:rPr lang="en-US" dirty="0" smtClean="0">
                <a:latin typeface="Times New Roman" pitchFamily="18" charset="0"/>
                <a:cs typeface="Times New Roman" pitchFamily="18" charset="0"/>
              </a:rPr>
              <a:t>These </a:t>
            </a:r>
            <a:r>
              <a:rPr lang="en-US" dirty="0">
                <a:latin typeface="Times New Roman" pitchFamily="18" charset="0"/>
                <a:cs typeface="Times New Roman" pitchFamily="18" charset="0"/>
              </a:rPr>
              <a:t>materials </a:t>
            </a:r>
            <a:r>
              <a:rPr lang="en-US" b="1" dirty="0">
                <a:latin typeface="Times New Roman" pitchFamily="18" charset="0"/>
                <a:cs typeface="Times New Roman" pitchFamily="18" charset="0"/>
              </a:rPr>
              <a:t>can bind certain </a:t>
            </a:r>
            <a:r>
              <a:rPr lang="en-US" dirty="0">
                <a:latin typeface="Times New Roman" pitchFamily="18" charset="0"/>
                <a:cs typeface="Times New Roman" pitchFamily="18" charset="0"/>
              </a:rPr>
              <a:t>medicinal agents, rendering them unavailable or only slowly available for therapeutic function. </a:t>
            </a: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Also</a:t>
            </a:r>
            <a:r>
              <a:rPr lang="en-US" dirty="0">
                <a:latin typeface="Times New Roman" pitchFamily="18" charset="0"/>
                <a:cs typeface="Times New Roman" pitchFamily="18" charset="0"/>
              </a:rPr>
              <a:t>, the amount of the suspending agent must not be such to render the suspension </a:t>
            </a:r>
            <a:r>
              <a:rPr lang="en-US" b="1" dirty="0">
                <a:latin typeface="Times New Roman" pitchFamily="18" charset="0"/>
                <a:cs typeface="Times New Roman" pitchFamily="18" charset="0"/>
              </a:rPr>
              <a:t>too viscous to agitate or to </a:t>
            </a:r>
            <a:r>
              <a:rPr lang="en-US" b="1" dirty="0" smtClean="0">
                <a:latin typeface="Times New Roman" pitchFamily="18" charset="0"/>
                <a:cs typeface="Times New Roman" pitchFamily="18" charset="0"/>
              </a:rPr>
              <a:t>pour.</a:t>
            </a:r>
            <a:endParaRPr lang="en-US" b="1" dirty="0">
              <a:latin typeface="Times New Roman" pitchFamily="18" charset="0"/>
              <a:cs typeface="Times New Roman" pitchFamily="18" charset="0"/>
            </a:endParaRPr>
          </a:p>
          <a:p>
            <a:pPr marL="0" indent="0" algn="just">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561361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marL="0" indent="0" algn="just">
              <a:buNone/>
            </a:pPr>
            <a:r>
              <a:rPr lang="en-US" sz="3600" b="1" dirty="0" smtClean="0">
                <a:latin typeface="Times New Roman" panose="02020603050405020304" pitchFamily="18" charset="0"/>
                <a:cs typeface="Times New Roman" panose="02020603050405020304" pitchFamily="18" charset="0"/>
              </a:rPr>
              <a:t>Settling in suspensions</a:t>
            </a:r>
          </a:p>
          <a:p>
            <a:pPr marL="0" indent="0" algn="just">
              <a:buNone/>
            </a:pPr>
            <a:r>
              <a:rPr lang="en-US" sz="3600" dirty="0" smtClean="0">
                <a:latin typeface="Times New Roman" panose="02020603050405020304" pitchFamily="18" charset="0"/>
                <a:cs typeface="Times New Roman" panose="02020603050405020304" pitchFamily="18" charset="0"/>
              </a:rPr>
              <a:t>One aspect </a:t>
            </a:r>
            <a:r>
              <a:rPr lang="en-US" sz="3600" dirty="0">
                <a:latin typeface="Times New Roman" panose="02020603050405020304" pitchFamily="18" charset="0"/>
                <a:cs typeface="Times New Roman" panose="02020603050405020304" pitchFamily="18" charset="0"/>
              </a:rPr>
              <a:t>of physical stability in pharmaceutical suspensions is concerned with </a:t>
            </a:r>
            <a:r>
              <a:rPr lang="en-US" sz="3600" b="1" dirty="0">
                <a:latin typeface="Times New Roman" panose="02020603050405020304" pitchFamily="18" charset="0"/>
                <a:cs typeface="Times New Roman" panose="02020603050405020304" pitchFamily="18" charset="0"/>
              </a:rPr>
              <a:t>keeping the particles uniformly distributed throughout the dispersion</a:t>
            </a:r>
            <a:r>
              <a:rPr lang="en-US" sz="3600" dirty="0">
                <a:latin typeface="Times New Roman" panose="02020603050405020304" pitchFamily="18" charset="0"/>
                <a:cs typeface="Times New Roman" panose="02020603050405020304" pitchFamily="18" charset="0"/>
              </a:rPr>
              <a:t>. Although it is seldom possible to prevent settling completely over a prolonged period of time, it is necessary to consider the factors that influence the velocity of sedimentation. </a:t>
            </a:r>
          </a:p>
        </p:txBody>
      </p:sp>
    </p:spTree>
    <p:extLst>
      <p:ext uri="{BB962C8B-B14F-4D97-AF65-F5344CB8AC3E}">
        <p14:creationId xmlns:p14="http://schemas.microsoft.com/office/powerpoint/2010/main" val="8037913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None/>
            </a:pPr>
            <a:r>
              <a:rPr lang="en-US" sz="3600" dirty="0">
                <a:latin typeface="Times New Roman" pitchFamily="18" charset="0"/>
                <a:cs typeface="Times New Roman" pitchFamily="18" charset="0"/>
              </a:rPr>
              <a:t>Several factors influence the sedimentation rate of particles in a suspension. </a:t>
            </a:r>
            <a:r>
              <a:rPr lang="en-US" sz="3600" dirty="0">
                <a:solidFill>
                  <a:srgbClr val="FF0000"/>
                </a:solidFill>
                <a:latin typeface="Times New Roman" pitchFamily="18" charset="0"/>
                <a:cs typeface="Times New Roman" pitchFamily="18" charset="0"/>
              </a:rPr>
              <a:t>Stokes’ law </a:t>
            </a:r>
            <a:r>
              <a:rPr lang="en-US" sz="3600" dirty="0">
                <a:latin typeface="Times New Roman" pitchFamily="18" charset="0"/>
                <a:cs typeface="Times New Roman" pitchFamily="18" charset="0"/>
              </a:rPr>
              <a:t>relates the </a:t>
            </a:r>
            <a:r>
              <a:rPr lang="en-US" sz="3600" b="1" dirty="0">
                <a:latin typeface="Times New Roman" pitchFamily="18" charset="0"/>
                <a:cs typeface="Times New Roman" pitchFamily="18" charset="0"/>
              </a:rPr>
              <a:t>diameter of the particles</a:t>
            </a:r>
            <a:r>
              <a:rPr lang="en-US" sz="3600" dirty="0">
                <a:latin typeface="Times New Roman" pitchFamily="18" charset="0"/>
                <a:cs typeface="Times New Roman" pitchFamily="18" charset="0"/>
              </a:rPr>
              <a:t>, the </a:t>
            </a:r>
            <a:r>
              <a:rPr lang="en-US" sz="3600" b="1" dirty="0">
                <a:latin typeface="Times New Roman" pitchFamily="18" charset="0"/>
                <a:cs typeface="Times New Roman" pitchFamily="18" charset="0"/>
              </a:rPr>
              <a:t>density of the particles and the medium</a:t>
            </a:r>
            <a:r>
              <a:rPr lang="en-US" sz="3600" dirty="0">
                <a:latin typeface="Times New Roman" pitchFamily="18" charset="0"/>
                <a:cs typeface="Times New Roman" pitchFamily="18" charset="0"/>
              </a:rPr>
              <a:t>, and the </a:t>
            </a:r>
            <a:r>
              <a:rPr lang="en-US" sz="3600" b="1" dirty="0">
                <a:latin typeface="Times New Roman" pitchFamily="18" charset="0"/>
                <a:cs typeface="Times New Roman" pitchFamily="18" charset="0"/>
              </a:rPr>
              <a:t>viscosity of the medium</a:t>
            </a:r>
            <a:r>
              <a:rPr lang="en-US" sz="3600" dirty="0">
                <a:latin typeface="Times New Roman" pitchFamily="18" charset="0"/>
                <a:cs typeface="Times New Roman" pitchFamily="18" charset="0"/>
              </a:rPr>
              <a:t> to the </a:t>
            </a:r>
            <a:r>
              <a:rPr lang="en-US" sz="3600" b="1" dirty="0">
                <a:latin typeface="Times New Roman" pitchFamily="18" charset="0"/>
                <a:cs typeface="Times New Roman" pitchFamily="18" charset="0"/>
              </a:rPr>
              <a:t>sedimentation rate</a:t>
            </a:r>
            <a:r>
              <a:rPr lang="en-US" sz="3600" dirty="0">
                <a:latin typeface="Times New Roman" pitchFamily="18" charset="0"/>
                <a:cs typeface="Times New Roman" pitchFamily="18" charset="0"/>
              </a:rPr>
              <a:t>:</a:t>
            </a:r>
          </a:p>
          <a:p>
            <a:pPr algn="just">
              <a:buNone/>
            </a:pPr>
            <a:r>
              <a:rPr lang="en-US" sz="3600" dirty="0">
                <a:latin typeface="Times New Roman" pitchFamily="18" charset="0"/>
                <a:cs typeface="Times New Roman" pitchFamily="18" charset="0"/>
              </a:rPr>
              <a:t>	υ </a:t>
            </a:r>
            <a:r>
              <a:rPr lang="en-US" sz="3600" i="1" dirty="0">
                <a:latin typeface="Times New Roman" panose="02020603050405020304" pitchFamily="18" charset="0"/>
                <a:cs typeface="Times New Roman" panose="02020603050405020304" pitchFamily="18" charset="0"/>
              </a:rPr>
              <a:t>=2</a:t>
            </a:r>
            <a:r>
              <a:rPr lang="en-US" sz="3600" dirty="0">
                <a:latin typeface="Times New Roman" pitchFamily="18" charset="0"/>
                <a:cs typeface="Times New Roman" pitchFamily="18" charset="0"/>
              </a:rPr>
              <a:t> r</a:t>
            </a:r>
            <a:r>
              <a:rPr lang="en-US" sz="3600" baseline="30000" dirty="0">
                <a:latin typeface="Times New Roman" panose="02020603050405020304" pitchFamily="18" charset="0"/>
                <a:cs typeface="Times New Roman" panose="02020603050405020304" pitchFamily="18" charset="0"/>
              </a:rPr>
              <a:t>2</a:t>
            </a:r>
            <a:r>
              <a:rPr lang="en-US" sz="3600" dirty="0">
                <a:latin typeface="Times New Roman" panose="02020603050405020304" pitchFamily="18" charset="0"/>
                <a:cs typeface="Times New Roman" panose="02020603050405020304" pitchFamily="18" charset="0"/>
              </a:rPr>
              <a:t> (ρ - </a:t>
            </a:r>
            <a:r>
              <a:rPr lang="en-US" sz="3600" dirty="0" err="1">
                <a:latin typeface="Times New Roman" panose="02020603050405020304" pitchFamily="18" charset="0"/>
                <a:cs typeface="Times New Roman" panose="02020603050405020304" pitchFamily="18" charset="0"/>
              </a:rPr>
              <a:t>ρ</a:t>
            </a:r>
            <a:r>
              <a:rPr lang="en-US" sz="3600" baseline="-25000" dirty="0" err="1">
                <a:latin typeface="Times New Roman" panose="02020603050405020304" pitchFamily="18" charset="0"/>
                <a:cs typeface="Times New Roman" panose="02020603050405020304" pitchFamily="18" charset="0"/>
              </a:rPr>
              <a:t>o</a:t>
            </a:r>
            <a:r>
              <a:rPr lang="en-US" sz="3600" dirty="0">
                <a:latin typeface="Times New Roman" panose="02020603050405020304" pitchFamily="18" charset="0"/>
                <a:cs typeface="Times New Roman" panose="02020603050405020304" pitchFamily="18" charset="0"/>
              </a:rPr>
              <a:t>)g /9 η</a:t>
            </a:r>
          </a:p>
          <a:p>
            <a:pPr marL="0" indent="0" algn="just">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46751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None/>
            </a:pPr>
            <a:r>
              <a:rPr lang="en-US" sz="3600" dirty="0">
                <a:latin typeface="Times New Roman" pitchFamily="18" charset="0"/>
                <a:cs typeface="Times New Roman" pitchFamily="18" charset="0"/>
              </a:rPr>
              <a:t>Where </a:t>
            </a:r>
          </a:p>
          <a:p>
            <a:pPr algn="just">
              <a:buNone/>
            </a:pPr>
            <a:r>
              <a:rPr lang="en-US" sz="3600" dirty="0">
                <a:latin typeface="Times New Roman" pitchFamily="18" charset="0"/>
                <a:cs typeface="Times New Roman" pitchFamily="18" charset="0"/>
              </a:rPr>
              <a:t>	 υ is the sedimentation rate</a:t>
            </a:r>
          </a:p>
          <a:p>
            <a:pPr algn="just">
              <a:buNone/>
            </a:pPr>
            <a:r>
              <a:rPr lang="en-US" sz="3600" dirty="0">
                <a:latin typeface="Times New Roman" pitchFamily="18" charset="0"/>
                <a:cs typeface="Times New Roman" pitchFamily="18" charset="0"/>
              </a:rPr>
              <a:t>	r is the radius of the particles</a:t>
            </a:r>
          </a:p>
          <a:p>
            <a:pPr algn="just">
              <a:buNone/>
            </a:pPr>
            <a:r>
              <a:rPr lang="en-US" sz="3600" dirty="0">
                <a:latin typeface="Times New Roman" pitchFamily="18" charset="0"/>
                <a:cs typeface="Times New Roman" pitchFamily="18" charset="0"/>
              </a:rPr>
              <a:t>	 ρ is the density of the particles</a:t>
            </a:r>
          </a:p>
          <a:p>
            <a:pPr algn="just">
              <a:buNone/>
            </a:pP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ρ</a:t>
            </a:r>
            <a:r>
              <a:rPr lang="en-US" sz="3600" baseline="-25000" dirty="0" err="1">
                <a:latin typeface="Times New Roman" panose="02020603050405020304" pitchFamily="18" charset="0"/>
                <a:cs typeface="Times New Roman" panose="02020603050405020304" pitchFamily="18" charset="0"/>
              </a:rPr>
              <a:t>o</a:t>
            </a:r>
            <a:r>
              <a:rPr lang="en-US" sz="3600" dirty="0">
                <a:latin typeface="Times New Roman" pitchFamily="18" charset="0"/>
                <a:cs typeface="Times New Roman" pitchFamily="18" charset="0"/>
              </a:rPr>
              <a:t> is the density of the medium</a:t>
            </a:r>
          </a:p>
          <a:p>
            <a:pPr algn="just">
              <a:buNone/>
            </a:pPr>
            <a:r>
              <a:rPr lang="en-US" sz="3600" dirty="0">
                <a:latin typeface="Times New Roman" pitchFamily="18" charset="0"/>
                <a:cs typeface="Times New Roman" pitchFamily="18" charset="0"/>
              </a:rPr>
              <a:t>	 g is the gravitational constant</a:t>
            </a:r>
          </a:p>
          <a:p>
            <a:pPr algn="just">
              <a:buNone/>
            </a:pPr>
            <a:r>
              <a:rPr lang="en-US" sz="3600" dirty="0">
                <a:latin typeface="Times New Roman" pitchFamily="18" charset="0"/>
                <a:cs typeface="Times New Roman" pitchFamily="18" charset="0"/>
              </a:rPr>
              <a:t>	 and η is the viscosity of the medium.</a:t>
            </a:r>
          </a:p>
          <a:p>
            <a:pPr marL="0" indent="0" algn="just">
              <a:buNone/>
            </a:pP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7344790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pPr algn="just">
              <a:buNone/>
            </a:pPr>
            <a:r>
              <a:rPr lang="en-US" sz="3600" dirty="0">
                <a:latin typeface="Times New Roman" pitchFamily="18" charset="0"/>
                <a:cs typeface="Times New Roman" pitchFamily="18" charset="0"/>
              </a:rPr>
              <a:t>From the equation, it is apparent that the </a:t>
            </a:r>
            <a:r>
              <a:rPr lang="en-US" sz="3600" dirty="0">
                <a:solidFill>
                  <a:srgbClr val="FF0000"/>
                </a:solidFill>
                <a:latin typeface="Times New Roman" pitchFamily="18" charset="0"/>
                <a:cs typeface="Times New Roman" pitchFamily="18" charset="0"/>
              </a:rPr>
              <a:t>velocity of fall of a suspended particle is greater for larger particles than it is for smaller particles.</a:t>
            </a:r>
            <a:r>
              <a:rPr lang="en-US" sz="3600" dirty="0">
                <a:latin typeface="Times New Roman" pitchFamily="18" charset="0"/>
                <a:cs typeface="Times New Roman" pitchFamily="18" charset="0"/>
              </a:rPr>
              <a:t>  </a:t>
            </a:r>
            <a:r>
              <a:rPr lang="en-US" sz="3600" dirty="0">
                <a:solidFill>
                  <a:srgbClr val="FF0000"/>
                </a:solidFill>
                <a:latin typeface="Times New Roman" pitchFamily="18" charset="0"/>
                <a:cs typeface="Times New Roman" pitchFamily="18" charset="0"/>
              </a:rPr>
              <a:t>Reducing the particle size </a:t>
            </a:r>
            <a:r>
              <a:rPr lang="en-US" sz="3600" dirty="0">
                <a:latin typeface="Times New Roman" pitchFamily="18" charset="0"/>
                <a:cs typeface="Times New Roman" pitchFamily="18" charset="0"/>
              </a:rPr>
              <a:t>of the dispersed phase produces a </a:t>
            </a:r>
            <a:r>
              <a:rPr lang="en-US" sz="3600" dirty="0">
                <a:solidFill>
                  <a:srgbClr val="FF0000"/>
                </a:solidFill>
                <a:latin typeface="Times New Roman" pitchFamily="18" charset="0"/>
                <a:cs typeface="Times New Roman" pitchFamily="18" charset="0"/>
              </a:rPr>
              <a:t>slower rate of sedimentation. </a:t>
            </a:r>
          </a:p>
          <a:p>
            <a:pPr algn="just"/>
            <a:r>
              <a:rPr lang="en-US" sz="3600" dirty="0">
                <a:latin typeface="Times New Roman" panose="02020603050405020304" pitchFamily="18" charset="0"/>
                <a:cs typeface="Times New Roman" panose="02020603050405020304" pitchFamily="18" charset="0"/>
              </a:rPr>
              <a:t>Also, the greater the density of the particles, the greater the rate of sedimentation, provided the density of the vehicle is not altered</a:t>
            </a:r>
          </a:p>
          <a:p>
            <a:pPr marL="0" indent="0" algn="just">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12619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lgn="just">
              <a:buNone/>
            </a:pPr>
            <a:r>
              <a:rPr lang="en-US" sz="3600" dirty="0">
                <a:latin typeface="Times New Roman" pitchFamily="18" charset="0"/>
                <a:cs typeface="Times New Roman" pitchFamily="18" charset="0"/>
              </a:rPr>
              <a:t>Because aqueous vehicles are used in pharmaceutical oral suspensions, </a:t>
            </a:r>
            <a:r>
              <a:rPr lang="en-US" sz="3600" dirty="0">
                <a:solidFill>
                  <a:srgbClr val="FF0000"/>
                </a:solidFill>
                <a:latin typeface="Times New Roman" pitchFamily="18" charset="0"/>
                <a:cs typeface="Times New Roman" pitchFamily="18" charset="0"/>
              </a:rPr>
              <a:t>the density of the particles is generally greater than that of the vehicle</a:t>
            </a:r>
            <a:r>
              <a:rPr lang="en-US" sz="3600" dirty="0">
                <a:latin typeface="Times New Roman" pitchFamily="18" charset="0"/>
                <a:cs typeface="Times New Roman" pitchFamily="18" charset="0"/>
              </a:rPr>
              <a:t>. If the particles were less dense than the vehicle, they would </a:t>
            </a:r>
            <a:r>
              <a:rPr lang="en-US" sz="3600" dirty="0">
                <a:solidFill>
                  <a:srgbClr val="FF0000"/>
                </a:solidFill>
                <a:latin typeface="Times New Roman" pitchFamily="18" charset="0"/>
                <a:cs typeface="Times New Roman" pitchFamily="18" charset="0"/>
              </a:rPr>
              <a:t>tend to float</a:t>
            </a:r>
            <a:r>
              <a:rPr lang="en-US" sz="3600" dirty="0">
                <a:latin typeface="Times New Roman" panose="02020603050405020304" pitchFamily="18" charset="0"/>
                <a:cs typeface="Times New Roman" panose="02020603050405020304" pitchFamily="18" charset="0"/>
              </a:rPr>
              <a:t>, and floating particles would be quite difficult to distribute uniformly in the vehicle. </a:t>
            </a:r>
          </a:p>
          <a:p>
            <a:pPr marL="0" indent="0" algn="just">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48810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lgn="just">
              <a:buNone/>
            </a:pPr>
            <a:r>
              <a:rPr lang="en-US" sz="3600" dirty="0">
                <a:solidFill>
                  <a:srgbClr val="FF0000"/>
                </a:solidFill>
                <a:latin typeface="Times New Roman" pitchFamily="18" charset="0"/>
                <a:cs typeface="Times New Roman" pitchFamily="18" charset="0"/>
              </a:rPr>
              <a:t>The rate of sedimentation may be appreciably reduced by increasing the viscosity of the dispersion medium</a:t>
            </a:r>
            <a:r>
              <a:rPr lang="en-US" sz="3600" dirty="0">
                <a:latin typeface="Times New Roman" panose="02020603050405020304" pitchFamily="18" charset="0"/>
                <a:cs typeface="Times New Roman" panose="02020603050405020304" pitchFamily="18" charset="0"/>
              </a:rPr>
              <a:t>. However, a product with too high viscosity is not generally desirable because it pours with difficulty and it is equally difficult to redisperse the </a:t>
            </a:r>
            <a:r>
              <a:rPr lang="en-US" sz="3600" dirty="0" err="1">
                <a:latin typeface="Times New Roman" panose="02020603050405020304" pitchFamily="18" charset="0"/>
                <a:cs typeface="Times New Roman" panose="02020603050405020304" pitchFamily="18" charset="0"/>
              </a:rPr>
              <a:t>suspensoid</a:t>
            </a:r>
            <a:r>
              <a:rPr lang="en-US" sz="3600" dirty="0">
                <a:latin typeface="Times New Roman" panose="02020603050405020304" pitchFamily="18" charset="0"/>
                <a:cs typeface="Times New Roman" panose="02020603050405020304" pitchFamily="18" charset="0"/>
              </a:rPr>
              <a:t>.</a:t>
            </a:r>
          </a:p>
          <a:p>
            <a:pPr marL="0" indent="0" algn="just">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37194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lgn="just">
              <a:buNone/>
            </a:pPr>
            <a:r>
              <a:rPr lang="en-US" sz="3600" dirty="0">
                <a:latin typeface="Times New Roman" pitchFamily="18" charset="0"/>
                <a:cs typeface="Times New Roman" pitchFamily="18" charset="0"/>
              </a:rPr>
              <a:t>Therefore, if the viscosity of a suspension is increased, it is done so only to a </a:t>
            </a:r>
            <a:r>
              <a:rPr lang="en-US" sz="3600" b="1" dirty="0">
                <a:latin typeface="Times New Roman" pitchFamily="18" charset="0"/>
                <a:cs typeface="Times New Roman" pitchFamily="18" charset="0"/>
              </a:rPr>
              <a:t>modest extent </a:t>
            </a:r>
            <a:r>
              <a:rPr lang="en-US" sz="3600" dirty="0">
                <a:latin typeface="Times New Roman" pitchFamily="18" charset="0"/>
                <a:cs typeface="Times New Roman" pitchFamily="18" charset="0"/>
              </a:rPr>
              <a:t>to avoid these difficulties. </a:t>
            </a:r>
            <a:r>
              <a:rPr lang="en-US" sz="3600" dirty="0">
                <a:solidFill>
                  <a:srgbClr val="FF0000"/>
                </a:solidFill>
                <a:latin typeface="Times New Roman" pitchFamily="18" charset="0"/>
                <a:cs typeface="Times New Roman" pitchFamily="18" charset="0"/>
              </a:rPr>
              <a:t>The viscosity characteristics of a suspension may be altered not only by the vehicle used but also by the solid content. </a:t>
            </a:r>
            <a:r>
              <a:rPr lang="en-US" sz="3600" dirty="0">
                <a:latin typeface="Times New Roman" panose="02020603050405020304" pitchFamily="18" charset="0"/>
                <a:cs typeface="Times New Roman" panose="02020603050405020304" pitchFamily="18" charset="0"/>
              </a:rPr>
              <a:t>As the proportion of solid particles in a suspension increases, so does the viscosity. </a:t>
            </a:r>
          </a:p>
          <a:p>
            <a:pPr marL="0" indent="0" algn="just">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93437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lgn="just">
              <a:buNone/>
            </a:pPr>
            <a:r>
              <a:rPr lang="en-US" sz="3600" dirty="0">
                <a:latin typeface="Times New Roman" panose="02020603050405020304" pitchFamily="18" charset="0"/>
                <a:cs typeface="Times New Roman" panose="02020603050405020304" pitchFamily="18" charset="0"/>
              </a:rPr>
              <a:t>The most important consideration in formulation of suspensions </a:t>
            </a:r>
            <a:r>
              <a:rPr lang="en-US" sz="3600" b="1" dirty="0">
                <a:latin typeface="Times New Roman" panose="02020603050405020304" pitchFamily="18" charset="0"/>
                <a:cs typeface="Times New Roman" panose="02020603050405020304" pitchFamily="18" charset="0"/>
              </a:rPr>
              <a:t>is the size of the drug particles</a:t>
            </a:r>
            <a:r>
              <a:rPr lang="en-US" sz="3600" dirty="0">
                <a:latin typeface="Times New Roman" panose="02020603050405020304" pitchFamily="18" charset="0"/>
                <a:cs typeface="Times New Roman" panose="02020603050405020304" pitchFamily="18" charset="0"/>
              </a:rPr>
              <a:t>. In most pharmaceutical suspensions, the particle diameter is between 1 and 50 μm.</a:t>
            </a:r>
          </a:p>
          <a:p>
            <a:pPr marL="0" indent="0" algn="just">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32232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lgn="just">
              <a:buNone/>
            </a:pPr>
            <a:r>
              <a:rPr lang="en-US" sz="3600" b="1" dirty="0" smtClean="0">
                <a:latin typeface="Times New Roman" panose="02020603050405020304" pitchFamily="18" charset="0"/>
                <a:cs typeface="Times New Roman" panose="02020603050405020304" pitchFamily="18" charset="0"/>
              </a:rPr>
              <a:t>Effect of Brownian movement </a:t>
            </a:r>
          </a:p>
          <a:p>
            <a:pPr marL="0" indent="0" algn="just">
              <a:buNone/>
            </a:pPr>
            <a:r>
              <a:rPr lang="en-US" sz="3600" dirty="0" smtClean="0">
                <a:latin typeface="Times New Roman" panose="02020603050405020304" pitchFamily="18" charset="0"/>
                <a:cs typeface="Times New Roman" panose="02020603050405020304" pitchFamily="18" charset="0"/>
              </a:rPr>
              <a:t>For </a:t>
            </a:r>
            <a:r>
              <a:rPr lang="en-US" sz="3600" dirty="0">
                <a:latin typeface="Times New Roman" panose="02020603050405020304" pitchFamily="18" charset="0"/>
                <a:cs typeface="Times New Roman" panose="02020603050405020304" pitchFamily="18" charset="0"/>
              </a:rPr>
              <a:t>particles having a diameter of about 2 to 5 µm (depending on the density of the particles and the density and viscosity of the suspending medium), </a:t>
            </a:r>
            <a:r>
              <a:rPr lang="en-US" sz="3600" b="1" dirty="0">
                <a:latin typeface="Times New Roman" panose="02020603050405020304" pitchFamily="18" charset="0"/>
                <a:cs typeface="Times New Roman" panose="02020603050405020304" pitchFamily="18" charset="0"/>
              </a:rPr>
              <a:t>Brownian movement </a:t>
            </a:r>
            <a:r>
              <a:rPr lang="en-US" sz="3600" dirty="0">
                <a:latin typeface="Times New Roman" panose="02020603050405020304" pitchFamily="18" charset="0"/>
                <a:cs typeface="Times New Roman" panose="02020603050405020304" pitchFamily="18" charset="0"/>
              </a:rPr>
              <a:t>counteracts sedimentation to a </a:t>
            </a:r>
            <a:r>
              <a:rPr lang="en-US" sz="3600" b="1" dirty="0">
                <a:latin typeface="Times New Roman" panose="02020603050405020304" pitchFamily="18" charset="0"/>
                <a:cs typeface="Times New Roman" panose="02020603050405020304" pitchFamily="18" charset="0"/>
              </a:rPr>
              <a:t>measurable extent </a:t>
            </a:r>
            <a:r>
              <a:rPr lang="en-US" sz="3600" dirty="0">
                <a:latin typeface="Times New Roman" panose="02020603050405020304" pitchFamily="18" charset="0"/>
                <a:cs typeface="Times New Roman" panose="02020603050405020304" pitchFamily="18" charset="0"/>
              </a:rPr>
              <a:t>at room temperature by keeping the dispersed material in random motion. </a:t>
            </a:r>
          </a:p>
        </p:txBody>
      </p:sp>
    </p:spTree>
    <p:extLst>
      <p:ext uri="{BB962C8B-B14F-4D97-AF65-F5344CB8AC3E}">
        <p14:creationId xmlns:p14="http://schemas.microsoft.com/office/powerpoint/2010/main" val="4107874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marL="0" indent="0" algn="just">
              <a:buNone/>
            </a:pPr>
            <a:r>
              <a:rPr lang="en-US" dirty="0">
                <a:latin typeface="Times New Roman" panose="02020603050405020304" pitchFamily="18" charset="0"/>
                <a:cs typeface="Times New Roman" panose="02020603050405020304" pitchFamily="18" charset="0"/>
              </a:rPr>
              <a:t>The particles of the dispersed phase vary widely in size, from large, visible particles to colloidal dimensions, which fall between 1.0 nm and 0.5 μm in size. Course dispersions contain particles 10–50 μm in size and include suspensions and emulsions. Fine dispersions contain particles of smaller size, 0.5–10 μm. Magmas and gels represent such fine dispersions. Particles in a coarse dispersion have a greater tendency to separate from the dispersion medium than do the particles of a fine dispersion. Most solids in a dispersion tend to settle to the bottom of the container, because their density is higher than the dispersion medium. </a:t>
            </a:r>
          </a:p>
        </p:txBody>
      </p:sp>
    </p:spTree>
    <p:extLst>
      <p:ext uri="{BB962C8B-B14F-4D97-AF65-F5344CB8AC3E}">
        <p14:creationId xmlns:p14="http://schemas.microsoft.com/office/powerpoint/2010/main" val="30383866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lgn="just">
              <a:buNone/>
            </a:pPr>
            <a:r>
              <a:rPr lang="en-US" sz="3600" dirty="0" smtClean="0">
                <a:latin typeface="Times New Roman" panose="02020603050405020304" pitchFamily="18" charset="0"/>
                <a:cs typeface="Times New Roman" panose="02020603050405020304" pitchFamily="18" charset="0"/>
              </a:rPr>
              <a:t>Brownian </a:t>
            </a:r>
            <a:r>
              <a:rPr lang="en-US" sz="3600" dirty="0">
                <a:latin typeface="Times New Roman" panose="02020603050405020304" pitchFamily="18" charset="0"/>
                <a:cs typeface="Times New Roman" panose="02020603050405020304" pitchFamily="18" charset="0"/>
              </a:rPr>
              <a:t>movement of the </a:t>
            </a:r>
            <a:r>
              <a:rPr lang="en-US" sz="3600" b="1" dirty="0">
                <a:latin typeface="Times New Roman" panose="02020603050405020304" pitchFamily="18" charset="0"/>
                <a:cs typeface="Times New Roman" panose="02020603050405020304" pitchFamily="18" charset="0"/>
              </a:rPr>
              <a:t>smallest particles</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of </a:t>
            </a:r>
            <a:r>
              <a:rPr lang="en-US" sz="3600" dirty="0">
                <a:latin typeface="Times New Roman" panose="02020603050405020304" pitchFamily="18" charset="0"/>
                <a:cs typeface="Times New Roman" panose="02020603050405020304" pitchFamily="18" charset="0"/>
              </a:rPr>
              <a:t>a pharmaceutical suspension is usually eliminated when the sample is dispersed in a </a:t>
            </a:r>
            <a:r>
              <a:rPr lang="en-US" sz="3600" b="1" dirty="0">
                <a:latin typeface="Times New Roman" panose="02020603050405020304" pitchFamily="18" charset="0"/>
                <a:cs typeface="Times New Roman" panose="02020603050405020304" pitchFamily="18" charset="0"/>
              </a:rPr>
              <a:t>50% glycerin solution</a:t>
            </a:r>
            <a:r>
              <a:rPr lang="en-US" sz="3600" dirty="0">
                <a:latin typeface="Times New Roman" panose="02020603050405020304" pitchFamily="18" charset="0"/>
                <a:cs typeface="Times New Roman" panose="02020603050405020304" pitchFamily="18" charset="0"/>
              </a:rPr>
              <a:t>, having a viscosity of </a:t>
            </a:r>
            <a:r>
              <a:rPr lang="en-US" sz="3600" b="1" dirty="0">
                <a:latin typeface="Times New Roman" panose="02020603050405020304" pitchFamily="18" charset="0"/>
                <a:cs typeface="Times New Roman" panose="02020603050405020304" pitchFamily="18" charset="0"/>
              </a:rPr>
              <a:t>about 5 centipoise</a:t>
            </a:r>
            <a:r>
              <a:rPr lang="en-US" sz="3600" dirty="0">
                <a:latin typeface="Times New Roman" panose="02020603050405020304" pitchFamily="18" charset="0"/>
                <a:cs typeface="Times New Roman" panose="02020603050405020304" pitchFamily="18" charset="0"/>
              </a:rPr>
              <a:t>. Hence, it is unlikely that the particles in an ordinary pharmaceutical suspension containing suspending agents are in a state of vigorous Brownian </a:t>
            </a:r>
            <a:r>
              <a:rPr lang="en-US" sz="3600" dirty="0" smtClean="0">
                <a:latin typeface="Times New Roman" panose="02020603050405020304" pitchFamily="18" charset="0"/>
                <a:cs typeface="Times New Roman" panose="02020603050405020304" pitchFamily="18" charset="0"/>
              </a:rPr>
              <a:t>motion.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12104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b="1" dirty="0">
                <a:latin typeface="Times New Roman" panose="02020603050405020304" pitchFamily="18" charset="0"/>
                <a:cs typeface="Times New Roman" panose="02020603050405020304" pitchFamily="18" charset="0"/>
              </a:rPr>
              <a:t>Sedimentation of Flocculated Particles </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sz="3600" dirty="0" smtClean="0">
                <a:latin typeface="Times New Roman" panose="02020603050405020304" pitchFamily="18" charset="0"/>
                <a:cs typeface="Times New Roman" panose="02020603050405020304" pitchFamily="18" charset="0"/>
              </a:rPr>
              <a:t>When </a:t>
            </a:r>
            <a:r>
              <a:rPr lang="en-US" sz="3600" dirty="0">
                <a:latin typeface="Times New Roman" panose="02020603050405020304" pitchFamily="18" charset="0"/>
                <a:cs typeface="Times New Roman" panose="02020603050405020304" pitchFamily="18" charset="0"/>
              </a:rPr>
              <a:t>sedimentation is studied in flocculated systems, it is observed that the </a:t>
            </a:r>
            <a:r>
              <a:rPr lang="en-US" sz="3600" b="1" dirty="0">
                <a:latin typeface="Times New Roman" panose="02020603050405020304" pitchFamily="18" charset="0"/>
                <a:cs typeface="Times New Roman" panose="02020603050405020304" pitchFamily="18" charset="0"/>
              </a:rPr>
              <a:t>flocs tend to fall together</a:t>
            </a:r>
            <a:r>
              <a:rPr lang="en-US" sz="3600" dirty="0">
                <a:latin typeface="Times New Roman" panose="02020603050405020304" pitchFamily="18" charset="0"/>
                <a:cs typeface="Times New Roman" panose="02020603050405020304" pitchFamily="18" charset="0"/>
              </a:rPr>
              <a:t>, producing a distinct boundary between the sediment and the supernatant liquid. </a:t>
            </a:r>
            <a:endParaRPr lang="en-US" sz="3600" dirty="0" smtClean="0">
              <a:latin typeface="Times New Roman" panose="02020603050405020304" pitchFamily="18" charset="0"/>
              <a:cs typeface="Times New Roman" panose="02020603050405020304" pitchFamily="18" charset="0"/>
            </a:endParaRPr>
          </a:p>
          <a:p>
            <a:pPr marL="0" indent="0" algn="just">
              <a:buNone/>
            </a:pPr>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liquid above the sediment is clear because even the small particles present in the system are associated with the flocs. </a:t>
            </a:r>
            <a:endParaRPr lang="en-US" sz="3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82973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lgn="just">
              <a:buNone/>
            </a:pPr>
            <a:r>
              <a:rPr lang="en-US" sz="3600" dirty="0">
                <a:latin typeface="Times New Roman" panose="02020603050405020304" pitchFamily="18" charset="0"/>
                <a:cs typeface="Times New Roman" panose="02020603050405020304" pitchFamily="18" charset="0"/>
              </a:rPr>
              <a:t>Such is not the case in deflocculated suspensions having a range of particle sizes, in which, in accordance with Stokes's law, the larger particles settle more rapidly than the smaller particles. </a:t>
            </a:r>
          </a:p>
        </p:txBody>
      </p:sp>
    </p:spTree>
    <p:extLst>
      <p:ext uri="{BB962C8B-B14F-4D97-AF65-F5344CB8AC3E}">
        <p14:creationId xmlns:p14="http://schemas.microsoft.com/office/powerpoint/2010/main" val="28176088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dirty="0">
                <a:latin typeface="Times New Roman" panose="02020603050405020304" pitchFamily="18" charset="0"/>
                <a:cs typeface="Times New Roman" panose="02020603050405020304" pitchFamily="18" charset="0"/>
              </a:rPr>
              <a:t>No clear boundary is formed (unless only one size of particle is present), and </a:t>
            </a:r>
            <a:r>
              <a:rPr lang="en-US" b="1" dirty="0">
                <a:latin typeface="Times New Roman" panose="02020603050405020304" pitchFamily="18" charset="0"/>
                <a:cs typeface="Times New Roman" panose="02020603050405020304" pitchFamily="18" charset="0"/>
              </a:rPr>
              <a:t>the supernatant remains turbid</a:t>
            </a:r>
            <a:r>
              <a:rPr lang="en-US" dirty="0">
                <a:latin typeface="Times New Roman" panose="02020603050405020304" pitchFamily="18" charset="0"/>
                <a:cs typeface="Times New Roman" panose="02020603050405020304" pitchFamily="18" charset="0"/>
              </a:rPr>
              <a:t> for a considerably longer period of time.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Whether </a:t>
            </a:r>
            <a:r>
              <a:rPr lang="en-US" dirty="0">
                <a:latin typeface="Times New Roman" panose="02020603050405020304" pitchFamily="18" charset="0"/>
                <a:cs typeface="Times New Roman" panose="02020603050405020304" pitchFamily="18" charset="0"/>
              </a:rPr>
              <a:t>the supernatant liquid is clear or turbid during the initial stages of settling is </a:t>
            </a:r>
            <a:r>
              <a:rPr lang="en-US" b="1" dirty="0">
                <a:latin typeface="Times New Roman" panose="02020603050405020304" pitchFamily="18" charset="0"/>
                <a:cs typeface="Times New Roman" panose="02020603050405020304" pitchFamily="18" charset="0"/>
              </a:rPr>
              <a:t>a good indication of whether the system</a:t>
            </a:r>
            <a:r>
              <a:rPr lang="en-US" dirty="0">
                <a:latin typeface="Times New Roman" panose="02020603050405020304" pitchFamily="18" charset="0"/>
                <a:cs typeface="Times New Roman" panose="02020603050405020304" pitchFamily="18" charset="0"/>
              </a:rPr>
              <a:t> is flocculated or deflocculated, </a:t>
            </a:r>
            <a:r>
              <a:rPr lang="en-US" dirty="0" smtClean="0">
                <a:latin typeface="Times New Roman" panose="02020603050405020304" pitchFamily="18" charset="0"/>
                <a:cs typeface="Times New Roman" panose="02020603050405020304" pitchFamily="18" charset="0"/>
              </a:rPr>
              <a:t>respectively.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61747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b="1" dirty="0">
                <a:latin typeface="Times New Roman" panose="02020603050405020304" pitchFamily="18" charset="0"/>
                <a:cs typeface="Times New Roman" panose="02020603050405020304" pitchFamily="18" charset="0"/>
              </a:rPr>
              <a:t>Sedimentation Parameters </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Two </a:t>
            </a:r>
            <a:r>
              <a:rPr lang="en-US" dirty="0">
                <a:latin typeface="Times New Roman" panose="02020603050405020304" pitchFamily="18" charset="0"/>
                <a:cs typeface="Times New Roman" panose="02020603050405020304" pitchFamily="18" charset="0"/>
              </a:rPr>
              <a:t>useful parameters that can be derived from </a:t>
            </a:r>
            <a:r>
              <a:rPr lang="en-US" dirty="0" smtClean="0">
                <a:latin typeface="Times New Roman" panose="02020603050405020304" pitchFamily="18" charset="0"/>
                <a:cs typeface="Times New Roman" panose="02020603050405020304" pitchFamily="18" charset="0"/>
              </a:rPr>
              <a:t>sedimentation </a:t>
            </a:r>
            <a:r>
              <a:rPr lang="en-US" dirty="0">
                <a:latin typeface="Times New Roman" panose="02020603050405020304" pitchFamily="18" charset="0"/>
                <a:cs typeface="Times New Roman" panose="02020603050405020304" pitchFamily="18" charset="0"/>
              </a:rPr>
              <a:t>studies are sedimentation volume, V, </a:t>
            </a:r>
            <a:r>
              <a:rPr lang="en-US" dirty="0" smtClean="0">
                <a:latin typeface="Times New Roman" panose="02020603050405020304" pitchFamily="18" charset="0"/>
                <a:cs typeface="Times New Roman" panose="02020603050405020304" pitchFamily="18" charset="0"/>
              </a:rPr>
              <a:t>or height</a:t>
            </a:r>
            <a:r>
              <a:rPr lang="en-US" dirty="0">
                <a:latin typeface="Times New Roman" panose="02020603050405020304" pitchFamily="18" charset="0"/>
                <a:cs typeface="Times New Roman" panose="02020603050405020304" pitchFamily="18" charset="0"/>
              </a:rPr>
              <a:t>, H, and degree of flocculation.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Sedimentation volume</a:t>
            </a:r>
          </a:p>
          <a:p>
            <a:pPr marL="0" indent="0" algn="just">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sedimentation volume, F, is defined as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ratio of the final, or ultimate, volume of the sediment, Vu, to the original volume of the suspension, Vo, before </a:t>
            </a:r>
            <a:r>
              <a:rPr lang="en-US" dirty="0" smtClean="0">
                <a:latin typeface="Times New Roman" panose="02020603050405020304" pitchFamily="18" charset="0"/>
                <a:cs typeface="Times New Roman" panose="02020603050405020304" pitchFamily="18" charset="0"/>
              </a:rPr>
              <a:t>settling”.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4407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buNone/>
            </a:pPr>
            <a:r>
              <a:rPr lang="en-US" sz="5400" dirty="0" smtClean="0">
                <a:latin typeface="Times New Roman" panose="02020603050405020304" pitchFamily="18" charset="0"/>
                <a:cs typeface="Times New Roman" panose="02020603050405020304" pitchFamily="18" charset="0"/>
              </a:rPr>
              <a:t>F=V</a:t>
            </a:r>
            <a:r>
              <a:rPr lang="en-US" sz="5400" baseline="-25000" dirty="0" smtClean="0">
                <a:latin typeface="Times New Roman" panose="02020603050405020304" pitchFamily="18" charset="0"/>
                <a:cs typeface="Times New Roman" panose="02020603050405020304" pitchFamily="18" charset="0"/>
              </a:rPr>
              <a:t>u</a:t>
            </a:r>
            <a:r>
              <a:rPr lang="en-US" sz="5400" dirty="0" smtClean="0">
                <a:latin typeface="Times New Roman" panose="02020603050405020304" pitchFamily="18" charset="0"/>
                <a:cs typeface="Times New Roman" panose="02020603050405020304" pitchFamily="18" charset="0"/>
              </a:rPr>
              <a:t>/V</a:t>
            </a:r>
            <a:r>
              <a:rPr lang="en-US" sz="5400" baseline="-25000" dirty="0" smtClean="0">
                <a:latin typeface="Times New Roman" panose="02020603050405020304" pitchFamily="18" charset="0"/>
                <a:cs typeface="Times New Roman" panose="02020603050405020304" pitchFamily="18" charset="0"/>
              </a:rPr>
              <a:t>0</a:t>
            </a:r>
          </a:p>
          <a:p>
            <a:pPr marL="0" indent="0" algn="just">
              <a:buNone/>
            </a:pPr>
            <a:r>
              <a:rPr lang="en-US" sz="5400" baseline="-25000" dirty="0">
                <a:latin typeface="Times New Roman" panose="02020603050405020304" pitchFamily="18" charset="0"/>
                <a:cs typeface="Times New Roman" panose="02020603050405020304" pitchFamily="18" charset="0"/>
              </a:rPr>
              <a:t>The sedimentation volume can have values ranging from less than 1 to greater than 1. </a:t>
            </a:r>
            <a:endParaRPr lang="en-US" sz="5400" baseline="-25000" dirty="0" smtClean="0">
              <a:latin typeface="Times New Roman" panose="02020603050405020304" pitchFamily="18" charset="0"/>
              <a:cs typeface="Times New Roman" panose="02020603050405020304" pitchFamily="18" charset="0"/>
            </a:endParaRPr>
          </a:p>
          <a:p>
            <a:pPr marL="0" indent="0" algn="just">
              <a:buNone/>
            </a:pPr>
            <a:r>
              <a:rPr lang="en-US" sz="5400" baseline="-25000" dirty="0" smtClean="0">
                <a:latin typeface="Times New Roman" panose="02020603050405020304" pitchFamily="18" charset="0"/>
                <a:cs typeface="Times New Roman" panose="02020603050405020304" pitchFamily="18" charset="0"/>
              </a:rPr>
              <a:t>F </a:t>
            </a:r>
            <a:r>
              <a:rPr lang="en-US" sz="5400" baseline="-25000" dirty="0">
                <a:latin typeface="Times New Roman" panose="02020603050405020304" pitchFamily="18" charset="0"/>
                <a:cs typeface="Times New Roman" panose="02020603050405020304" pitchFamily="18" charset="0"/>
              </a:rPr>
              <a:t>is normally less than 1, and in this case, the ultimate volume of sediment is smaller than the original volume of </a:t>
            </a:r>
            <a:r>
              <a:rPr lang="en-US" sz="5400" baseline="-25000" dirty="0" smtClean="0">
                <a:latin typeface="Times New Roman" panose="02020603050405020304" pitchFamily="18" charset="0"/>
                <a:cs typeface="Times New Roman" panose="02020603050405020304" pitchFamily="18" charset="0"/>
              </a:rPr>
              <a:t>suspension, in which F </a:t>
            </a:r>
            <a:r>
              <a:rPr lang="en-US" sz="5400" baseline="-25000" dirty="0">
                <a:latin typeface="Times New Roman" panose="02020603050405020304" pitchFamily="18" charset="0"/>
                <a:cs typeface="Times New Roman" panose="02020603050405020304" pitchFamily="18" charset="0"/>
              </a:rPr>
              <a:t>= 0.5. </a:t>
            </a:r>
            <a:endParaRPr lang="en-US" sz="5400" baseline="-25000" dirty="0" smtClean="0">
              <a:latin typeface="Times New Roman" panose="02020603050405020304" pitchFamily="18" charset="0"/>
              <a:cs typeface="Times New Roman" panose="02020603050405020304" pitchFamily="18" charset="0"/>
            </a:endParaRPr>
          </a:p>
          <a:p>
            <a:pPr marL="0" indent="0">
              <a:buNone/>
            </a:pPr>
            <a:endParaRPr lang="en-US"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90823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lgn="just">
              <a:buNone/>
            </a:pPr>
            <a:r>
              <a:rPr lang="en-US" sz="6000" baseline="-25000" dirty="0">
                <a:latin typeface="Times New Roman" panose="02020603050405020304" pitchFamily="18" charset="0"/>
                <a:cs typeface="Times New Roman" panose="02020603050405020304" pitchFamily="18" charset="0"/>
              </a:rPr>
              <a:t>If the volume of sediment in a flocculated suspension equals the original volume of suspension, then F = 1. Such a product is said to be in ―flocculation equilibrium‖ and shows no clear supernatant on standing. It is therefore pharmaceutically acceptable. </a:t>
            </a:r>
          </a:p>
        </p:txBody>
      </p:sp>
    </p:spTree>
    <p:extLst>
      <p:ext uri="{BB962C8B-B14F-4D97-AF65-F5344CB8AC3E}">
        <p14:creationId xmlns:p14="http://schemas.microsoft.com/office/powerpoint/2010/main" val="8398510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marL="0" indent="0" algn="just">
              <a:buNone/>
            </a:pPr>
            <a:r>
              <a:rPr lang="en-US" sz="5400" baseline="-25000" dirty="0">
                <a:latin typeface="Times New Roman" panose="02020603050405020304" pitchFamily="18" charset="0"/>
                <a:cs typeface="Times New Roman" panose="02020603050405020304" pitchFamily="18" charset="0"/>
              </a:rPr>
              <a:t>It is possible for F to have values greater than 1, meaning that the final volume of sediment is greater than the original suspension volume. </a:t>
            </a:r>
            <a:endParaRPr lang="en-US" sz="5400" baseline="-25000" dirty="0" smtClean="0">
              <a:latin typeface="Times New Roman" panose="02020603050405020304" pitchFamily="18" charset="0"/>
              <a:cs typeface="Times New Roman" panose="02020603050405020304" pitchFamily="18" charset="0"/>
            </a:endParaRPr>
          </a:p>
          <a:p>
            <a:pPr marL="0" indent="0" algn="just">
              <a:buNone/>
            </a:pPr>
            <a:r>
              <a:rPr lang="en-US" sz="5400" baseline="-25000" dirty="0" smtClean="0">
                <a:latin typeface="Times New Roman" panose="02020603050405020304" pitchFamily="18" charset="0"/>
                <a:cs typeface="Times New Roman" panose="02020603050405020304" pitchFamily="18" charset="0"/>
              </a:rPr>
              <a:t>This </a:t>
            </a:r>
            <a:r>
              <a:rPr lang="en-US" sz="5400" baseline="-25000" dirty="0">
                <a:latin typeface="Times New Roman" panose="02020603050405020304" pitchFamily="18" charset="0"/>
                <a:cs typeface="Times New Roman" panose="02020603050405020304" pitchFamily="18" charset="0"/>
              </a:rPr>
              <a:t>comes about because the network of flocs formed in the suspension is so loose and fluffy that the volume they </a:t>
            </a:r>
            <a:r>
              <a:rPr lang="en-US" sz="5400" baseline="-25000" dirty="0" smtClean="0">
                <a:latin typeface="Times New Roman" panose="02020603050405020304" pitchFamily="18" charset="0"/>
                <a:cs typeface="Times New Roman" panose="02020603050405020304" pitchFamily="18" charset="0"/>
              </a:rPr>
              <a:t>are </a:t>
            </a:r>
            <a:r>
              <a:rPr lang="en-US" sz="5400" baseline="-25000" dirty="0">
                <a:latin typeface="Times New Roman" panose="02020603050405020304" pitchFamily="18" charset="0"/>
                <a:cs typeface="Times New Roman" panose="02020603050405020304" pitchFamily="18" charset="0"/>
              </a:rPr>
              <a:t>able to encompass is greater than the original volume of suspension</a:t>
            </a:r>
            <a:r>
              <a:rPr lang="en-US" sz="5400" baseline="-25000" dirty="0" smtClean="0">
                <a:latin typeface="Times New Roman" panose="02020603050405020304" pitchFamily="18" charset="0"/>
                <a:cs typeface="Times New Roman" panose="02020603050405020304" pitchFamily="18" charset="0"/>
              </a:rPr>
              <a:t>. </a:t>
            </a:r>
            <a:r>
              <a:rPr lang="en-US" sz="5400" baseline="-25000" dirty="0">
                <a:latin typeface="Times New Roman" panose="02020603050405020304" pitchFamily="18" charset="0"/>
                <a:cs typeface="Times New Roman" panose="02020603050405020304" pitchFamily="18" charset="0"/>
              </a:rPr>
              <a:t>In example shown, F = 1.5. </a:t>
            </a:r>
          </a:p>
        </p:txBody>
      </p:sp>
    </p:spTree>
    <p:extLst>
      <p:ext uri="{BB962C8B-B14F-4D97-AF65-F5344CB8AC3E}">
        <p14:creationId xmlns:p14="http://schemas.microsoft.com/office/powerpoint/2010/main" val="12285619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914400" y="762000"/>
            <a:ext cx="7391399" cy="5562600"/>
          </a:xfrm>
          <a:prstGeom prst="rect">
            <a:avLst/>
          </a:prstGeom>
        </p:spPr>
      </p:pic>
    </p:spTree>
    <p:extLst>
      <p:ext uri="{BB962C8B-B14F-4D97-AF65-F5344CB8AC3E}">
        <p14:creationId xmlns:p14="http://schemas.microsoft.com/office/powerpoint/2010/main" val="34367922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b="1" dirty="0" smtClean="0">
                <a:latin typeface="Times New Roman" panose="02020603050405020304" pitchFamily="18" charset="0"/>
                <a:cs typeface="Times New Roman" panose="02020603050405020304" pitchFamily="18" charset="0"/>
              </a:rPr>
              <a:t>Degree of flocculation</a:t>
            </a:r>
          </a:p>
          <a:p>
            <a:pPr marL="0" indent="0" algn="just">
              <a:buNone/>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more useful parameter for flocculation is β, the degree of flocculation.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we consider a suspension that is completely deflocculated, the ultimate volume of the sediment will be relatively small. Writing this volume as V∞, based on </a:t>
            </a:r>
            <a:r>
              <a:rPr lang="en-US" dirty="0" smtClean="0">
                <a:latin typeface="Times New Roman" panose="02020603050405020304" pitchFamily="18" charset="0"/>
                <a:cs typeface="Times New Roman" panose="02020603050405020304" pitchFamily="18" charset="0"/>
              </a:rPr>
              <a:t>equation, </a:t>
            </a:r>
            <a:r>
              <a:rPr lang="en-US" dirty="0">
                <a:latin typeface="Times New Roman" panose="02020603050405020304" pitchFamily="18" charset="0"/>
                <a:cs typeface="Times New Roman" panose="02020603050405020304" pitchFamily="18" charset="0"/>
              </a:rPr>
              <a:t>we have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F</a:t>
            </a:r>
            <a:r>
              <a:rPr lang="en-US" baseline="-25000"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=V</a:t>
            </a:r>
            <a:r>
              <a:rPr lang="en-US" baseline="-25000"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/V</a:t>
            </a:r>
            <a:r>
              <a:rPr lang="en-US" baseline="-25000" dirty="0">
                <a:latin typeface="Times New Roman" panose="02020603050405020304" pitchFamily="18" charset="0"/>
                <a:cs typeface="Times New Roman" panose="02020603050405020304" pitchFamily="18" charset="0"/>
              </a:rPr>
              <a:t>0</a:t>
            </a:r>
            <a:endParaRPr lang="en-US"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3211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Suspensions intended for injection must contain particles of a size such that they can pass freely through the syringe needle. </a:t>
            </a:r>
            <a:r>
              <a:rPr lang="en-US" b="1" dirty="0" smtClean="0">
                <a:latin typeface="Times New Roman" pitchFamily="18" charset="0"/>
                <a:cs typeface="Times New Roman" pitchFamily="18" charset="0"/>
              </a:rPr>
              <a:t>Needle shaped crystals </a:t>
            </a:r>
            <a:r>
              <a:rPr lang="en-US" dirty="0" smtClean="0">
                <a:latin typeface="Times New Roman" pitchFamily="18" charset="0"/>
                <a:cs typeface="Times New Roman" pitchFamily="18" charset="0"/>
              </a:rPr>
              <a:t>are frequently desirable.</a:t>
            </a:r>
          </a:p>
          <a:p>
            <a:pPr algn="just">
              <a:buNone/>
            </a:pPr>
            <a:r>
              <a:rPr lang="en-US" dirty="0" smtClean="0">
                <a:latin typeface="Times New Roman" pitchFamily="18" charset="0"/>
                <a:cs typeface="Times New Roman" pitchFamily="18" charset="0"/>
              </a:rPr>
              <a:t>	Ophthalmic suspensions should be formulated such that the particles </a:t>
            </a:r>
            <a:r>
              <a:rPr lang="en-US" b="1" dirty="0" smtClean="0">
                <a:latin typeface="Times New Roman" pitchFamily="18" charset="0"/>
                <a:cs typeface="Times New Roman" pitchFamily="18" charset="0"/>
              </a:rPr>
              <a:t>don’t exceed 10µ. </a:t>
            </a:r>
            <a:r>
              <a:rPr lang="en-US" dirty="0" smtClean="0">
                <a:latin typeface="Times New Roman" pitchFamily="18" charset="0"/>
                <a:cs typeface="Times New Roman" pitchFamily="18" charset="0"/>
              </a:rPr>
              <a:t>Below this size the patient don’t feel any pain.</a:t>
            </a:r>
            <a:endParaRPr lang="en-US" dirty="0">
              <a:latin typeface="Times New Roman" pitchFamily="18" charset="0"/>
              <a:cs typeface="Times New Roman" pitchFamily="18" charset="0"/>
            </a:endParaRPr>
          </a:p>
          <a:p>
            <a:pPr algn="just">
              <a:buNone/>
            </a:pPr>
            <a:endParaRPr lang="en-US" dirty="0">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dirty="0" smtClean="0">
                    <a:latin typeface="Times New Roman" panose="02020603050405020304" pitchFamily="18" charset="0"/>
                    <a:cs typeface="Times New Roman" panose="02020603050405020304" pitchFamily="18" charset="0"/>
                  </a:rPr>
                  <a:t>Where F∞ is the sedimentation volume of the deflocculated, or peptized, suspension. The degree of flocculation, β, is therefore defined as the ratio of F to F</a:t>
                </a:r>
                <a:r>
                  <a:rPr lang="en-US" baseline="-25000"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or</a:t>
                </a:r>
              </a:p>
              <a:p>
                <a:pPr marL="0" indent="0" algn="just">
                  <a:buNone/>
                </a:pPr>
                <a:r>
                  <a:rPr lang="en-US" dirty="0" smtClean="0">
                    <a:latin typeface="Times New Roman" panose="02020603050405020304" pitchFamily="18" charset="0"/>
                    <a:cs typeface="Times New Roman" panose="02020603050405020304" pitchFamily="18" charset="0"/>
                  </a:rPr>
                  <a:t>β=F/F</a:t>
                </a:r>
                <a:r>
                  <a:rPr lang="en-US" baseline="-25000" dirty="0" smtClean="0">
                    <a:latin typeface="Times New Roman" panose="02020603050405020304" pitchFamily="18" charset="0"/>
                    <a:cs typeface="Times New Roman" panose="02020603050405020304" pitchFamily="18" charset="0"/>
                  </a:rPr>
                  <a:t>∞</a:t>
                </a:r>
              </a:p>
              <a:p>
                <a:pPr marL="0" indent="0" algn="just">
                  <a:buNone/>
                </a:pPr>
                <a:endParaRPr lang="en-US" baseline="-25000"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Substituting the value of F and F</a:t>
                </a:r>
                <a:r>
                  <a:rPr lang="en-US" baseline="-25000" dirty="0" smtClean="0">
                    <a:latin typeface="Times New Roman" panose="02020603050405020304" pitchFamily="18" charset="0"/>
                    <a:cs typeface="Times New Roman" panose="02020603050405020304" pitchFamily="18" charset="0"/>
                  </a:rPr>
                  <a:t>∞</a:t>
                </a:r>
              </a:p>
              <a:p>
                <a:pPr marL="0" indent="0" algn="just">
                  <a:buNone/>
                </a:pPr>
                <a:endParaRPr lang="en-US" baseline="-25000" dirty="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β=  </a:t>
                </a:r>
                <a14:m>
                  <m:oMath xmlns:m="http://schemas.openxmlformats.org/officeDocument/2006/math">
                    <m:f>
                      <m:fPr>
                        <m:ctrlPr>
                          <a:rPr lang="en-US" i="1" smtClean="0">
                            <a:latin typeface="Cambria Math" panose="02040503050406030204" pitchFamily="18" charset="0"/>
                            <a:cs typeface="Times New Roman" panose="02020603050405020304" pitchFamily="18" charset="0"/>
                          </a:rPr>
                        </m:ctrlPr>
                      </m:fPr>
                      <m:num>
                        <m:r>
                          <m:rPr>
                            <m:nor/>
                          </m:rPr>
                          <a:rPr lang="en-US" dirty="0">
                            <a:latin typeface="Times New Roman" panose="02020603050405020304" pitchFamily="18" charset="0"/>
                            <a:cs typeface="Times New Roman" panose="02020603050405020304" pitchFamily="18" charset="0"/>
                          </a:rPr>
                          <m:t>V</m:t>
                        </m:r>
                        <m:r>
                          <m:rPr>
                            <m:nor/>
                          </m:rPr>
                          <a:rPr lang="en-US" b="0" i="0" dirty="0" smtClean="0">
                            <a:latin typeface="Times New Roman" panose="02020603050405020304" pitchFamily="18" charset="0"/>
                            <a:cs typeface="Times New Roman" panose="02020603050405020304" pitchFamily="18" charset="0"/>
                          </a:rPr>
                          <m:t>u</m:t>
                        </m:r>
                        <m:r>
                          <m:rPr>
                            <m:nor/>
                          </m:rPr>
                          <a:rPr lang="en-US" dirty="0">
                            <a:latin typeface="Times New Roman" panose="02020603050405020304" pitchFamily="18" charset="0"/>
                            <a:cs typeface="Times New Roman" panose="02020603050405020304" pitchFamily="18" charset="0"/>
                          </a:rPr>
                          <m:t>/</m:t>
                        </m:r>
                        <m:r>
                          <m:rPr>
                            <m:nor/>
                          </m:rPr>
                          <a:rPr lang="en-US" dirty="0">
                            <a:latin typeface="Times New Roman" panose="02020603050405020304" pitchFamily="18" charset="0"/>
                            <a:cs typeface="Times New Roman" panose="02020603050405020304" pitchFamily="18" charset="0"/>
                          </a:rPr>
                          <m:t>V</m:t>
                        </m:r>
                        <m:r>
                          <m:rPr>
                            <m:nor/>
                          </m:rPr>
                          <a:rPr lang="en-US" baseline="-25000" dirty="0">
                            <a:latin typeface="Times New Roman" panose="02020603050405020304" pitchFamily="18" charset="0"/>
                            <a:cs typeface="Times New Roman" panose="02020603050405020304" pitchFamily="18" charset="0"/>
                          </a:rPr>
                          <m:t>0</m:t>
                        </m:r>
                        <m:r>
                          <m:rPr>
                            <m:nor/>
                          </m:rPr>
                          <a:rPr lang="en-US" dirty="0">
                            <a:latin typeface="Times New Roman" panose="02020603050405020304" pitchFamily="18" charset="0"/>
                            <a:cs typeface="Times New Roman" panose="02020603050405020304" pitchFamily="18" charset="0"/>
                          </a:rPr>
                          <m:t> </m:t>
                        </m:r>
                      </m:num>
                      <m:den>
                        <m:r>
                          <m:rPr>
                            <m:nor/>
                          </m:rPr>
                          <a:rPr lang="en-US" dirty="0">
                            <a:latin typeface="Times New Roman" panose="02020603050405020304" pitchFamily="18" charset="0"/>
                            <a:cs typeface="Times New Roman" panose="02020603050405020304" pitchFamily="18" charset="0"/>
                          </a:rPr>
                          <m:t>V</m:t>
                        </m:r>
                        <m:r>
                          <m:rPr>
                            <m:nor/>
                          </m:rPr>
                          <a:rPr lang="en-US" baseline="-25000" dirty="0">
                            <a:latin typeface="Times New Roman" panose="02020603050405020304" pitchFamily="18" charset="0"/>
                            <a:cs typeface="Times New Roman" panose="02020603050405020304" pitchFamily="18" charset="0"/>
                          </a:rPr>
                          <m:t>∞</m:t>
                        </m:r>
                        <m:r>
                          <m:rPr>
                            <m:nor/>
                          </m:rPr>
                          <a:rPr lang="en-US" dirty="0">
                            <a:latin typeface="Times New Roman" panose="02020603050405020304" pitchFamily="18" charset="0"/>
                            <a:cs typeface="Times New Roman" panose="02020603050405020304" pitchFamily="18" charset="0"/>
                          </a:rPr>
                          <m:t>/</m:t>
                        </m:r>
                        <m:r>
                          <m:rPr>
                            <m:nor/>
                          </m:rPr>
                          <a:rPr lang="en-US" dirty="0">
                            <a:latin typeface="Times New Roman" panose="02020603050405020304" pitchFamily="18" charset="0"/>
                            <a:cs typeface="Times New Roman" panose="02020603050405020304" pitchFamily="18" charset="0"/>
                          </a:rPr>
                          <m:t>V</m:t>
                        </m:r>
                        <m:r>
                          <m:rPr>
                            <m:nor/>
                          </m:rPr>
                          <a:rPr lang="en-US" baseline="-25000" dirty="0">
                            <a:latin typeface="Times New Roman" panose="02020603050405020304" pitchFamily="18" charset="0"/>
                            <a:cs typeface="Times New Roman" panose="02020603050405020304" pitchFamily="18" charset="0"/>
                          </a:rPr>
                          <m:t>0</m:t>
                        </m:r>
                        <m:r>
                          <m:rPr>
                            <m:nor/>
                          </m:rPr>
                          <a:rPr lang="en-US" dirty="0">
                            <a:latin typeface="Times New Roman" panose="02020603050405020304" pitchFamily="18" charset="0"/>
                            <a:cs typeface="Times New Roman" panose="02020603050405020304" pitchFamily="18" charset="0"/>
                          </a:rPr>
                          <m:t> </m:t>
                        </m:r>
                      </m:den>
                    </m:f>
                    <m:r>
                      <a:rPr lang="en-US" b="0" i="1" smtClean="0">
                        <a:latin typeface="Cambria Math" panose="02040503050406030204" pitchFamily="18" charset="0"/>
                        <a:cs typeface="Times New Roman" panose="02020603050405020304" pitchFamily="18" charset="0"/>
                      </a:rPr>
                      <m:t>=</m:t>
                    </m:r>
                    <m:r>
                      <m:rPr>
                        <m:nor/>
                      </m:rPr>
                      <a:rPr lang="en-US" dirty="0">
                        <a:latin typeface="Times New Roman" panose="02020603050405020304" pitchFamily="18" charset="0"/>
                        <a:cs typeface="Times New Roman" panose="02020603050405020304" pitchFamily="18" charset="0"/>
                      </a:rPr>
                      <m:t>V</m:t>
                    </m:r>
                    <m:r>
                      <m:rPr>
                        <m:nor/>
                      </m:rPr>
                      <a:rPr lang="en-US" b="0" i="0" dirty="0" smtClean="0">
                        <a:latin typeface="Times New Roman" panose="02020603050405020304" pitchFamily="18" charset="0"/>
                        <a:cs typeface="Times New Roman" panose="02020603050405020304" pitchFamily="18" charset="0"/>
                      </a:rPr>
                      <m:t>u</m:t>
                    </m:r>
                    <m:r>
                      <m:rPr>
                        <m:nor/>
                      </m:rPr>
                      <a:rPr lang="en-US" dirty="0">
                        <a:latin typeface="Times New Roman" panose="02020603050405020304" pitchFamily="18" charset="0"/>
                        <a:cs typeface="Times New Roman" panose="02020603050405020304" pitchFamily="18" charset="0"/>
                      </a:rPr>
                      <m:t>/</m:t>
                    </m:r>
                    <m:r>
                      <m:rPr>
                        <m:nor/>
                      </m:rPr>
                      <a:rPr lang="en-US" dirty="0">
                        <a:latin typeface="Times New Roman" panose="02020603050405020304" pitchFamily="18" charset="0"/>
                        <a:cs typeface="Times New Roman" panose="02020603050405020304" pitchFamily="18" charset="0"/>
                      </a:rPr>
                      <m:t>V</m:t>
                    </m:r>
                    <m:r>
                      <m:rPr>
                        <m:nor/>
                      </m:rPr>
                      <a:rPr lang="en-US" baseline="-25000" dirty="0">
                        <a:latin typeface="Times New Roman" panose="02020603050405020304" pitchFamily="18" charset="0"/>
                        <a:cs typeface="Times New Roman" panose="02020603050405020304" pitchFamily="18" charset="0"/>
                      </a:rPr>
                      <m:t>∞</m:t>
                    </m:r>
                  </m:oMath>
                </a14:m>
                <a:endParaRPr lang="en-US"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endParaRPr lang="en-US" dirty="0"/>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457200"/>
                <a:ext cx="8229600" cy="5668963"/>
              </a:xfrm>
              <a:blipFill>
                <a:blip r:embed="rId2"/>
                <a:stretch>
                  <a:fillRect l="-1852" t="-1505" r="-1852"/>
                </a:stretch>
              </a:blipFill>
            </p:spPr>
            <p:txBody>
              <a:bodyPr/>
              <a:lstStyle/>
              <a:p>
                <a:r>
                  <a:rPr lang="en-US">
                    <a:noFill/>
                  </a:rPr>
                  <a:t> </a:t>
                </a:r>
              </a:p>
            </p:txBody>
          </p:sp>
        </mc:Fallback>
      </mc:AlternateContent>
    </p:spTree>
    <p:extLst>
      <p:ext uri="{BB962C8B-B14F-4D97-AF65-F5344CB8AC3E}">
        <p14:creationId xmlns:p14="http://schemas.microsoft.com/office/powerpoint/2010/main" val="8309467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dirty="0" smtClean="0">
                    <a:latin typeface="Times New Roman" panose="02020603050405020304" pitchFamily="18" charset="0"/>
                    <a:cs typeface="Times New Roman" panose="02020603050405020304" pitchFamily="18" charset="0"/>
                  </a:rPr>
                  <a:t>We can therefore say that</a:t>
                </a: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β= </a:t>
                </a:r>
                <a14:m>
                  <m:oMath xmlns:m="http://schemas.openxmlformats.org/officeDocument/2006/math">
                    <m:f>
                      <m:fPr>
                        <m:ctrlPr>
                          <a:rPr lang="en-US" sz="2800" i="1" smtClean="0">
                            <a:latin typeface="Cambria Math" panose="02040503050406030204" pitchFamily="18" charset="0"/>
                            <a:cs typeface="Times New Roman" panose="02020603050405020304" pitchFamily="18" charset="0"/>
                          </a:rPr>
                        </m:ctrlPr>
                      </m:fPr>
                      <m:num>
                        <m:r>
                          <a:rPr lang="en-US" sz="2800" b="0" i="1" smtClean="0">
                            <a:latin typeface="Cambria Math" panose="02040503050406030204" pitchFamily="18" charset="0"/>
                            <a:cs typeface="Times New Roman" panose="02020603050405020304" pitchFamily="18" charset="0"/>
                          </a:rPr>
                          <m:t>𝑈𝑙𝑡𝑖𝑚𝑎𝑡𝑒</m:t>
                        </m:r>
                        <m:r>
                          <a:rPr lang="en-US" sz="2800" b="0" i="1" smtClean="0">
                            <a:latin typeface="Cambria Math" panose="02040503050406030204" pitchFamily="18" charset="0"/>
                            <a:cs typeface="Times New Roman" panose="02020603050405020304" pitchFamily="18" charset="0"/>
                          </a:rPr>
                          <m:t> </m:t>
                        </m:r>
                        <m:r>
                          <a:rPr lang="en-US" sz="2800" b="0" i="1" smtClean="0">
                            <a:latin typeface="Cambria Math" panose="02040503050406030204" pitchFamily="18" charset="0"/>
                            <a:cs typeface="Times New Roman" panose="02020603050405020304" pitchFamily="18" charset="0"/>
                          </a:rPr>
                          <m:t>𝑠𝑒𝑑𝑖𝑚𝑒𝑛𝑡</m:t>
                        </m:r>
                        <m:r>
                          <a:rPr lang="en-US" sz="2800" b="0" i="1" smtClean="0">
                            <a:latin typeface="Cambria Math" panose="02040503050406030204" pitchFamily="18" charset="0"/>
                            <a:cs typeface="Times New Roman" panose="02020603050405020304" pitchFamily="18" charset="0"/>
                          </a:rPr>
                          <m:t> </m:t>
                        </m:r>
                        <m:r>
                          <a:rPr lang="en-US" sz="2800" b="0" i="1" smtClean="0">
                            <a:latin typeface="Cambria Math" panose="02040503050406030204" pitchFamily="18" charset="0"/>
                            <a:cs typeface="Times New Roman" panose="02020603050405020304" pitchFamily="18" charset="0"/>
                          </a:rPr>
                          <m:t>𝑣𝑜𝑙𝑢𝑚𝑒</m:t>
                        </m:r>
                        <m:r>
                          <a:rPr lang="en-US" sz="2800" b="0" i="1" smtClean="0">
                            <a:latin typeface="Cambria Math" panose="02040503050406030204" pitchFamily="18" charset="0"/>
                            <a:cs typeface="Times New Roman" panose="02020603050405020304" pitchFamily="18" charset="0"/>
                          </a:rPr>
                          <m:t> </m:t>
                        </m:r>
                        <m:r>
                          <a:rPr lang="en-US" sz="2800" b="0" i="1" smtClean="0">
                            <a:latin typeface="Cambria Math" panose="02040503050406030204" pitchFamily="18" charset="0"/>
                            <a:cs typeface="Times New Roman" panose="02020603050405020304" pitchFamily="18" charset="0"/>
                          </a:rPr>
                          <m:t>𝑜𝑓</m:t>
                        </m:r>
                        <m:r>
                          <a:rPr lang="en-US" sz="2800" b="0" i="1" smtClean="0">
                            <a:latin typeface="Cambria Math" panose="02040503050406030204" pitchFamily="18" charset="0"/>
                            <a:cs typeface="Times New Roman" panose="02020603050405020304" pitchFamily="18" charset="0"/>
                          </a:rPr>
                          <m:t> </m:t>
                        </m:r>
                        <m:r>
                          <a:rPr lang="en-US" sz="2800" b="0" i="1" smtClean="0">
                            <a:latin typeface="Cambria Math" panose="02040503050406030204" pitchFamily="18" charset="0"/>
                            <a:cs typeface="Times New Roman" panose="02020603050405020304" pitchFamily="18" charset="0"/>
                          </a:rPr>
                          <m:t>𝑓𝑙𝑜𝑐𝑐𝑢𝑙𝑎𝑡𝑒𝑑</m:t>
                        </m:r>
                        <m:r>
                          <a:rPr lang="en-US" sz="2800" b="0" i="1" smtClean="0">
                            <a:latin typeface="Cambria Math" panose="02040503050406030204" pitchFamily="18" charset="0"/>
                            <a:cs typeface="Times New Roman" panose="02020603050405020304" pitchFamily="18" charset="0"/>
                          </a:rPr>
                          <m:t> </m:t>
                        </m:r>
                        <m:r>
                          <a:rPr lang="en-US" sz="2800" b="0" i="1" smtClean="0">
                            <a:latin typeface="Cambria Math" panose="02040503050406030204" pitchFamily="18" charset="0"/>
                            <a:cs typeface="Times New Roman" panose="02020603050405020304" pitchFamily="18" charset="0"/>
                          </a:rPr>
                          <m:t>𝑠𝑢𝑠𝑝𝑒𝑛𝑠𝑖𝑜𝑛</m:t>
                        </m:r>
                      </m:num>
                      <m:den>
                        <m:r>
                          <a:rPr lang="en-US" sz="2800" i="1">
                            <a:latin typeface="Cambria Math" panose="02040503050406030204" pitchFamily="18" charset="0"/>
                            <a:cs typeface="Times New Roman" panose="02020603050405020304" pitchFamily="18" charset="0"/>
                          </a:rPr>
                          <m:t>𝑈𝑙𝑡𝑖𝑚𝑎𝑡𝑒</m:t>
                        </m:r>
                        <m:r>
                          <a:rPr lang="en-US" sz="2800" i="1">
                            <a:latin typeface="Cambria Math" panose="02040503050406030204" pitchFamily="18" charset="0"/>
                            <a:cs typeface="Times New Roman" panose="02020603050405020304" pitchFamily="18" charset="0"/>
                          </a:rPr>
                          <m:t> </m:t>
                        </m:r>
                        <m:r>
                          <a:rPr lang="en-US" sz="2800" i="1">
                            <a:latin typeface="Cambria Math" panose="02040503050406030204" pitchFamily="18" charset="0"/>
                            <a:cs typeface="Times New Roman" panose="02020603050405020304" pitchFamily="18" charset="0"/>
                          </a:rPr>
                          <m:t>𝑠𝑒𝑑𝑖𝑚𝑒𝑛𝑡</m:t>
                        </m:r>
                        <m:r>
                          <a:rPr lang="en-US" sz="2800" i="1">
                            <a:latin typeface="Cambria Math" panose="02040503050406030204" pitchFamily="18" charset="0"/>
                            <a:cs typeface="Times New Roman" panose="02020603050405020304" pitchFamily="18" charset="0"/>
                          </a:rPr>
                          <m:t> </m:t>
                        </m:r>
                        <m:r>
                          <a:rPr lang="en-US" sz="2800" i="1">
                            <a:latin typeface="Cambria Math" panose="02040503050406030204" pitchFamily="18" charset="0"/>
                            <a:cs typeface="Times New Roman" panose="02020603050405020304" pitchFamily="18" charset="0"/>
                          </a:rPr>
                          <m:t>𝑣𝑜𝑙𝑢𝑚𝑒</m:t>
                        </m:r>
                        <m:r>
                          <a:rPr lang="en-US" sz="2800" i="1">
                            <a:latin typeface="Cambria Math" panose="02040503050406030204" pitchFamily="18" charset="0"/>
                            <a:cs typeface="Times New Roman" panose="02020603050405020304" pitchFamily="18" charset="0"/>
                          </a:rPr>
                          <m:t> </m:t>
                        </m:r>
                        <m:r>
                          <a:rPr lang="en-US" sz="2800" i="1">
                            <a:latin typeface="Cambria Math" panose="02040503050406030204" pitchFamily="18" charset="0"/>
                            <a:cs typeface="Times New Roman" panose="02020603050405020304" pitchFamily="18" charset="0"/>
                          </a:rPr>
                          <m:t>𝑜𝑓</m:t>
                        </m:r>
                        <m:r>
                          <a:rPr lang="en-US" sz="2800" i="1">
                            <a:latin typeface="Cambria Math" panose="02040503050406030204" pitchFamily="18" charset="0"/>
                            <a:cs typeface="Times New Roman" panose="02020603050405020304" pitchFamily="18" charset="0"/>
                          </a:rPr>
                          <m:t> </m:t>
                        </m:r>
                        <m:r>
                          <a:rPr lang="en-US" sz="2800" b="0" i="1" smtClean="0">
                            <a:latin typeface="Cambria Math" panose="02040503050406030204" pitchFamily="18" charset="0"/>
                            <a:cs typeface="Times New Roman" panose="02020603050405020304" pitchFamily="18" charset="0"/>
                          </a:rPr>
                          <m:t>𝑑𝑒</m:t>
                        </m:r>
                        <m:r>
                          <a:rPr lang="en-US" sz="2800" i="1">
                            <a:latin typeface="Cambria Math" panose="02040503050406030204" pitchFamily="18" charset="0"/>
                            <a:cs typeface="Times New Roman" panose="02020603050405020304" pitchFamily="18" charset="0"/>
                          </a:rPr>
                          <m:t>𝑓𝑙𝑜𝑐𝑐𝑢𝑙𝑎𝑡𝑒𝑑</m:t>
                        </m:r>
                        <m:r>
                          <a:rPr lang="en-US" sz="2800" i="1">
                            <a:latin typeface="Cambria Math" panose="02040503050406030204" pitchFamily="18" charset="0"/>
                            <a:cs typeface="Times New Roman" panose="02020603050405020304" pitchFamily="18" charset="0"/>
                          </a:rPr>
                          <m:t> </m:t>
                        </m:r>
                        <m:r>
                          <a:rPr lang="en-US" sz="2800" i="1">
                            <a:latin typeface="Cambria Math" panose="02040503050406030204" pitchFamily="18" charset="0"/>
                            <a:cs typeface="Times New Roman" panose="02020603050405020304" pitchFamily="18" charset="0"/>
                          </a:rPr>
                          <m:t>𝑠𝑢𝑠𝑝𝑒𝑛𝑠𝑖𝑜𝑛</m:t>
                        </m:r>
                      </m:den>
                    </m:f>
                  </m:oMath>
                </a14:m>
                <a:endParaRPr lang="en-US" sz="2800" dirty="0" smtClean="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457200"/>
                <a:ext cx="8229600" cy="5668963"/>
              </a:xfrm>
              <a:blipFill>
                <a:blip r:embed="rId2"/>
                <a:stretch>
                  <a:fillRect l="-1852" t="-1505"/>
                </a:stretch>
              </a:blipFill>
            </p:spPr>
            <p:txBody>
              <a:bodyPr/>
              <a:lstStyle/>
              <a:p>
                <a:r>
                  <a:rPr lang="en-US">
                    <a:noFill/>
                  </a:rPr>
                  <a:t> </a:t>
                </a:r>
              </a:p>
            </p:txBody>
          </p:sp>
        </mc:Fallback>
      </mc:AlternateContent>
    </p:spTree>
    <p:extLst>
      <p:ext uri="{BB962C8B-B14F-4D97-AF65-F5344CB8AC3E}">
        <p14:creationId xmlns:p14="http://schemas.microsoft.com/office/powerpoint/2010/main" val="14723084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b="1" dirty="0">
                <a:latin typeface="Times New Roman" panose="02020603050405020304" pitchFamily="18" charset="0"/>
                <a:cs typeface="Times New Roman" panose="02020603050405020304" pitchFamily="18" charset="0"/>
              </a:rPr>
              <a:t>Formulation of Suspensions </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approaches commonly used in the preparation of physically stable suspensions fall into two </a:t>
            </a:r>
            <a:r>
              <a:rPr lang="en-US" dirty="0" smtClean="0">
                <a:latin typeface="Times New Roman" panose="02020603050405020304" pitchFamily="18" charset="0"/>
                <a:cs typeface="Times New Roman" panose="02020603050405020304" pitchFamily="18" charset="0"/>
              </a:rPr>
              <a:t>categories</a:t>
            </a:r>
          </a:p>
          <a:p>
            <a:pPr marL="514350" indent="-514350" algn="just">
              <a:buAutoNum type="arabicPeriod"/>
            </a:pPr>
            <a:r>
              <a:rPr lang="en-US" dirty="0" smtClean="0">
                <a:latin typeface="Times New Roman" panose="02020603050405020304" pitchFamily="18" charset="0"/>
                <a:cs typeface="Times New Roman" panose="02020603050405020304" pitchFamily="18" charset="0"/>
              </a:rPr>
              <a:t>The use </a:t>
            </a:r>
            <a:r>
              <a:rPr lang="en-US" dirty="0">
                <a:latin typeface="Times New Roman" panose="02020603050405020304" pitchFamily="18" charset="0"/>
                <a:cs typeface="Times New Roman" panose="02020603050405020304" pitchFamily="18" charset="0"/>
              </a:rPr>
              <a:t>of a </a:t>
            </a:r>
            <a:r>
              <a:rPr lang="en-US" b="1" dirty="0">
                <a:latin typeface="Times New Roman" panose="02020603050405020304" pitchFamily="18" charset="0"/>
                <a:cs typeface="Times New Roman" panose="02020603050405020304" pitchFamily="18" charset="0"/>
              </a:rPr>
              <a:t>structured vehicle </a:t>
            </a:r>
            <a:r>
              <a:rPr lang="en-US" dirty="0">
                <a:latin typeface="Times New Roman" panose="02020603050405020304" pitchFamily="18" charset="0"/>
                <a:cs typeface="Times New Roman" panose="02020603050405020304" pitchFamily="18" charset="0"/>
              </a:rPr>
              <a:t>to maintain deflocculated particles in </a:t>
            </a:r>
            <a:r>
              <a:rPr lang="en-US" dirty="0" smtClean="0">
                <a:latin typeface="Times New Roman" panose="02020603050405020304" pitchFamily="18" charset="0"/>
                <a:cs typeface="Times New Roman" panose="02020603050405020304" pitchFamily="18" charset="0"/>
              </a:rPr>
              <a:t>suspension</a:t>
            </a:r>
          </a:p>
          <a:p>
            <a:pPr marL="514350" indent="-514350" algn="just">
              <a:buAutoNum type="arabicPeriod"/>
            </a:pPr>
            <a:r>
              <a:rPr lang="en-US" dirty="0" smtClean="0">
                <a:latin typeface="Times New Roman" panose="02020603050405020304" pitchFamily="18" charset="0"/>
                <a:cs typeface="Times New Roman" panose="02020603050405020304" pitchFamily="18" charset="0"/>
              </a:rPr>
              <a:t> The application </a:t>
            </a:r>
            <a:r>
              <a:rPr lang="en-US" dirty="0">
                <a:latin typeface="Times New Roman" panose="02020603050405020304" pitchFamily="18" charset="0"/>
                <a:cs typeface="Times New Roman" panose="02020603050405020304" pitchFamily="18" charset="0"/>
              </a:rPr>
              <a:t>of the principles of flocculation to produce flocs that, although they settle rapidly, are easily resuspended with a minimum of agitation</a:t>
            </a:r>
          </a:p>
        </p:txBody>
      </p:sp>
    </p:spTree>
    <p:extLst>
      <p:ext uri="{BB962C8B-B14F-4D97-AF65-F5344CB8AC3E}">
        <p14:creationId xmlns:p14="http://schemas.microsoft.com/office/powerpoint/2010/main" val="2941709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229600" cy="5668963"/>
          </a:xfrm>
        </p:spPr>
        <p:txBody>
          <a:bodyPr>
            <a:normAutofit lnSpcReduction="10000"/>
          </a:bodyPr>
          <a:lstStyle/>
          <a:p>
            <a:pPr marL="0" indent="0" algn="just">
              <a:buNone/>
            </a:pPr>
            <a:r>
              <a:rPr lang="en-US" b="1" dirty="0">
                <a:latin typeface="Times New Roman" panose="02020603050405020304" pitchFamily="18" charset="0"/>
                <a:cs typeface="Times New Roman" panose="02020603050405020304" pitchFamily="18" charset="0"/>
              </a:rPr>
              <a:t>Structured vehicles </a:t>
            </a:r>
            <a:r>
              <a:rPr lang="en-US" dirty="0">
                <a:latin typeface="Times New Roman" panose="02020603050405020304" pitchFamily="18" charset="0"/>
                <a:cs typeface="Times New Roman" panose="02020603050405020304" pitchFamily="18" charset="0"/>
              </a:rPr>
              <a:t>are pseudoplastic and plastic in </a:t>
            </a:r>
            <a:r>
              <a:rPr lang="en-US" dirty="0" smtClean="0">
                <a:latin typeface="Times New Roman" panose="02020603050405020304" pitchFamily="18" charset="0"/>
                <a:cs typeface="Times New Roman" panose="02020603050405020304" pitchFamily="18" charset="0"/>
              </a:rPr>
              <a:t>nature.</a:t>
            </a:r>
          </a:p>
          <a:p>
            <a:pPr marL="0" indent="0" algn="just">
              <a:buNone/>
            </a:pPr>
            <a:r>
              <a:rPr lang="en-US" dirty="0" smtClean="0">
                <a:latin typeface="Times New Roman" panose="02020603050405020304" pitchFamily="18" charset="0"/>
                <a:cs typeface="Times New Roman" panose="02020603050405020304" pitchFamily="18" charset="0"/>
              </a:rPr>
              <a:t>It is </a:t>
            </a:r>
            <a:r>
              <a:rPr lang="en-US" dirty="0">
                <a:latin typeface="Times New Roman" panose="02020603050405020304" pitchFamily="18" charset="0"/>
                <a:cs typeface="Times New Roman" panose="02020603050405020304" pitchFamily="18" charset="0"/>
              </a:rPr>
              <a:t>frequently desirable that thixotropy be associated with these two types of flow. </a:t>
            </a:r>
            <a:r>
              <a:rPr lang="en-US" b="1" dirty="0">
                <a:latin typeface="Times New Roman" panose="02020603050405020304" pitchFamily="18" charset="0"/>
                <a:cs typeface="Times New Roman" panose="02020603050405020304" pitchFamily="18" charset="0"/>
              </a:rPr>
              <a:t>Structured vehicles act by entrapping the particles</a:t>
            </a:r>
            <a:r>
              <a:rPr lang="en-US" dirty="0">
                <a:latin typeface="Times New Roman" panose="02020603050405020304" pitchFamily="18" charset="0"/>
                <a:cs typeface="Times New Roman" panose="02020603050405020304" pitchFamily="18" charset="0"/>
              </a:rPr>
              <a:t> (generally deflocculated) so that, ideally, no settling occurs.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In </a:t>
            </a:r>
            <a:r>
              <a:rPr lang="en-US" b="1" dirty="0">
                <a:latin typeface="Times New Roman" panose="02020603050405020304" pitchFamily="18" charset="0"/>
                <a:cs typeface="Times New Roman" panose="02020603050405020304" pitchFamily="18" charset="0"/>
              </a:rPr>
              <a:t>reality, some degree of sedimentation </a:t>
            </a:r>
            <a:r>
              <a:rPr lang="en-US" dirty="0">
                <a:latin typeface="Times New Roman" panose="02020603050405020304" pitchFamily="18" charset="0"/>
                <a:cs typeface="Times New Roman" panose="02020603050405020304" pitchFamily="18" charset="0"/>
              </a:rPr>
              <a:t>will usually take place. </a:t>
            </a:r>
            <a:r>
              <a:rPr lang="en-US" b="1" dirty="0">
                <a:latin typeface="Times New Roman" panose="02020603050405020304" pitchFamily="18" charset="0"/>
                <a:cs typeface="Times New Roman" panose="02020603050405020304" pitchFamily="18" charset="0"/>
              </a:rPr>
              <a:t>The </a:t>
            </a:r>
            <a:r>
              <a:rPr lang="en-US" b="1" dirty="0" smtClean="0">
                <a:latin typeface="Times New Roman" panose="02020603050405020304" pitchFamily="18" charset="0"/>
                <a:cs typeface="Times New Roman" panose="02020603050405020304" pitchFamily="18" charset="0"/>
              </a:rPr>
              <a:t>shear-thinning </a:t>
            </a:r>
            <a:r>
              <a:rPr lang="en-US" b="1" dirty="0">
                <a:latin typeface="Times New Roman" panose="02020603050405020304" pitchFamily="18" charset="0"/>
                <a:cs typeface="Times New Roman" panose="02020603050405020304" pitchFamily="18" charset="0"/>
              </a:rPr>
              <a:t>property of these vehicles</a:t>
            </a:r>
            <a:r>
              <a:rPr lang="en-US" dirty="0">
                <a:latin typeface="Times New Roman" panose="02020603050405020304" pitchFamily="18" charset="0"/>
                <a:cs typeface="Times New Roman" panose="02020603050405020304" pitchFamily="18" charset="0"/>
              </a:rPr>
              <a:t> does, however, facilitate the re-formation of a uniform dispersion when shear is applied</a:t>
            </a:r>
          </a:p>
        </p:txBody>
      </p:sp>
    </p:spTree>
    <p:extLst>
      <p:ext uri="{BB962C8B-B14F-4D97-AF65-F5344CB8AC3E}">
        <p14:creationId xmlns:p14="http://schemas.microsoft.com/office/powerpoint/2010/main" val="22325864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b="1" dirty="0" smtClean="0">
                <a:latin typeface="Times New Roman" panose="02020603050405020304" pitchFamily="18" charset="0"/>
                <a:cs typeface="Times New Roman" panose="02020603050405020304" pitchFamily="18" charset="0"/>
              </a:rPr>
              <a:t>Wetting of particles</a:t>
            </a:r>
          </a:p>
          <a:p>
            <a:pPr marL="0" indent="0" algn="just">
              <a:buNone/>
            </a:pPr>
            <a:r>
              <a:rPr lang="en-US" b="1" dirty="0">
                <a:latin typeface="Times New Roman" panose="02020603050405020304" pitchFamily="18" charset="0"/>
                <a:cs typeface="Times New Roman" panose="02020603050405020304" pitchFamily="18" charset="0"/>
              </a:rPr>
              <a:t>The initial dispersion of an insoluble powder in a vehicle is an important step </a:t>
            </a:r>
            <a:r>
              <a:rPr lang="en-US" dirty="0">
                <a:latin typeface="Times New Roman" panose="02020603050405020304" pitchFamily="18" charset="0"/>
                <a:cs typeface="Times New Roman" panose="02020603050405020304" pitchFamily="18" charset="0"/>
              </a:rPr>
              <a:t>in the manufacturing process and requires further </a:t>
            </a:r>
            <a:r>
              <a:rPr lang="en-US" dirty="0" smtClean="0">
                <a:latin typeface="Times New Roman" panose="02020603050405020304" pitchFamily="18" charset="0"/>
                <a:cs typeface="Times New Roman" panose="02020603050405020304" pitchFamily="18" charset="0"/>
              </a:rPr>
              <a:t>consideration.</a:t>
            </a:r>
          </a:p>
          <a:p>
            <a:pPr marL="0" indent="0" algn="just">
              <a:buNone/>
            </a:pPr>
            <a:r>
              <a:rPr lang="en-US" dirty="0">
                <a:latin typeface="Times New Roman" panose="02020603050405020304" pitchFamily="18" charset="0"/>
                <a:cs typeface="Times New Roman" panose="02020603050405020304" pitchFamily="18" charset="0"/>
              </a:rPr>
              <a:t>It is frequently </a:t>
            </a:r>
            <a:r>
              <a:rPr lang="en-US" b="1" dirty="0">
                <a:latin typeface="Times New Roman" panose="02020603050405020304" pitchFamily="18" charset="0"/>
                <a:cs typeface="Times New Roman" panose="02020603050405020304" pitchFamily="18" charset="0"/>
              </a:rPr>
              <a:t>difficult to disperse the powder </a:t>
            </a:r>
            <a:r>
              <a:rPr lang="en-US" dirty="0">
                <a:latin typeface="Times New Roman" panose="02020603050405020304" pitchFamily="18" charset="0"/>
                <a:cs typeface="Times New Roman" panose="02020603050405020304" pitchFamily="18" charset="0"/>
              </a:rPr>
              <a:t>owing to </a:t>
            </a:r>
            <a:r>
              <a:rPr lang="en-US" b="1" dirty="0">
                <a:latin typeface="Times New Roman" panose="02020603050405020304" pitchFamily="18" charset="0"/>
                <a:cs typeface="Times New Roman" panose="02020603050405020304" pitchFamily="18" charset="0"/>
              </a:rPr>
              <a:t>an adsorbed layer of air, minute quantities of grease, and other contaminants</a:t>
            </a:r>
            <a:r>
              <a:rPr lang="en-US" dirty="0">
                <a:latin typeface="Times New Roman" panose="02020603050405020304" pitchFamily="18" charset="0"/>
                <a:cs typeface="Times New Roman" panose="02020603050405020304" pitchFamily="18" charset="0"/>
              </a:rPr>
              <a:t>. The powder is not readily wetted, and although it may have a high density, </a:t>
            </a:r>
            <a:r>
              <a:rPr lang="en-US" b="1" dirty="0">
                <a:latin typeface="Times New Roman" panose="02020603050405020304" pitchFamily="18" charset="0"/>
                <a:cs typeface="Times New Roman" panose="02020603050405020304" pitchFamily="18" charset="0"/>
              </a:rPr>
              <a:t>it floats on the surface of the </a:t>
            </a:r>
            <a:r>
              <a:rPr lang="en-US" b="1" dirty="0" smtClean="0">
                <a:latin typeface="Times New Roman" panose="02020603050405020304" pitchFamily="18" charset="0"/>
                <a:cs typeface="Times New Roman" panose="02020603050405020304" pitchFamily="18" charset="0"/>
              </a:rPr>
              <a:t>liquid.</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75289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3600" b="1" dirty="0" smtClean="0">
                <a:latin typeface="Times New Roman" panose="02020603050405020304" pitchFamily="18" charset="0"/>
                <a:cs typeface="Times New Roman" panose="02020603050405020304" pitchFamily="18" charset="0"/>
              </a:rPr>
              <a:t>Finely </a:t>
            </a:r>
            <a:r>
              <a:rPr lang="en-US" sz="3600" b="1" dirty="0">
                <a:latin typeface="Times New Roman" panose="02020603050405020304" pitchFamily="18" charset="0"/>
                <a:cs typeface="Times New Roman" panose="02020603050405020304" pitchFamily="18" charset="0"/>
              </a:rPr>
              <a:t>powdered substances are particularly susceptible to this effect </a:t>
            </a:r>
            <a:r>
              <a:rPr lang="en-US" sz="3600" dirty="0">
                <a:latin typeface="Times New Roman" panose="02020603050405020304" pitchFamily="18" charset="0"/>
                <a:cs typeface="Times New Roman" panose="02020603050405020304" pitchFamily="18" charset="0"/>
              </a:rPr>
              <a:t>because of entrained air, and they fail to become wetted even when forced below the surface of the suspending </a:t>
            </a:r>
            <a:r>
              <a:rPr lang="en-US" sz="3600" dirty="0" smtClean="0">
                <a:latin typeface="Times New Roman" panose="02020603050405020304" pitchFamily="18" charset="0"/>
                <a:cs typeface="Times New Roman" panose="02020603050405020304" pitchFamily="18" charset="0"/>
              </a:rPr>
              <a:t>medium.</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03205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3600" b="1" dirty="0" smtClean="0">
                <a:latin typeface="Times New Roman" panose="02020603050405020304" pitchFamily="18" charset="0"/>
                <a:cs typeface="Times New Roman" panose="02020603050405020304" pitchFamily="18" charset="0"/>
              </a:rPr>
              <a:t>Powders </a:t>
            </a:r>
            <a:r>
              <a:rPr lang="en-US" sz="3600" b="1" dirty="0">
                <a:latin typeface="Times New Roman" panose="02020603050405020304" pitchFamily="18" charset="0"/>
                <a:cs typeface="Times New Roman" panose="02020603050405020304" pitchFamily="18" charset="0"/>
              </a:rPr>
              <a:t>that are not easily wetted by water (</a:t>
            </a:r>
            <a:r>
              <a:rPr lang="en-US" sz="3600" b="1" dirty="0" smtClean="0">
                <a:latin typeface="Times New Roman" panose="02020603050405020304" pitchFamily="18" charset="0"/>
                <a:cs typeface="Times New Roman" panose="02020603050405020304" pitchFamily="18" charset="0"/>
              </a:rPr>
              <a:t>sulfur</a:t>
            </a:r>
            <a:r>
              <a:rPr lang="en-US" sz="3600" b="1" dirty="0">
                <a:latin typeface="Times New Roman" panose="02020603050405020304" pitchFamily="18" charset="0"/>
                <a:cs typeface="Times New Roman" panose="02020603050405020304" pitchFamily="18" charset="0"/>
              </a:rPr>
              <a:t>, charcoal, and magnesium </a:t>
            </a:r>
            <a:r>
              <a:rPr lang="en-US" sz="3600" b="1" dirty="0" smtClean="0">
                <a:latin typeface="Times New Roman" panose="02020603050405020304" pitchFamily="18" charset="0"/>
                <a:cs typeface="Times New Roman" panose="02020603050405020304" pitchFamily="18" charset="0"/>
              </a:rPr>
              <a:t>stearate), </a:t>
            </a:r>
            <a:r>
              <a:rPr lang="en-US" sz="3600" b="1" dirty="0">
                <a:latin typeface="Times New Roman" panose="02020603050405020304" pitchFamily="18" charset="0"/>
                <a:cs typeface="Times New Roman" panose="02020603050405020304" pitchFamily="18" charset="0"/>
              </a:rPr>
              <a:t>are said to be hydrophobic</a:t>
            </a:r>
            <a:r>
              <a:rPr lang="en-US" sz="3600" dirty="0">
                <a:latin typeface="Times New Roman" panose="02020603050405020304" pitchFamily="18" charset="0"/>
                <a:cs typeface="Times New Roman" panose="02020603050405020304" pitchFamily="18" charset="0"/>
              </a:rPr>
              <a:t>. Powders that are readily wetted by water when free of adsorbed contaminants are </a:t>
            </a:r>
            <a:r>
              <a:rPr lang="en-US" sz="3600" b="1" dirty="0">
                <a:latin typeface="Times New Roman" panose="02020603050405020304" pitchFamily="18" charset="0"/>
                <a:cs typeface="Times New Roman" panose="02020603050405020304" pitchFamily="18" charset="0"/>
              </a:rPr>
              <a:t>called hydrophilic. Zinc oxide, talc, and magnesium </a:t>
            </a:r>
            <a:r>
              <a:rPr lang="en-US" sz="3600" b="1" dirty="0" smtClean="0">
                <a:latin typeface="Times New Roman" panose="02020603050405020304" pitchFamily="18" charset="0"/>
                <a:cs typeface="Times New Roman" panose="02020603050405020304" pitchFamily="18" charset="0"/>
              </a:rPr>
              <a:t>carbonate</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24603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3600" b="1" dirty="0">
                <a:latin typeface="Times New Roman" panose="02020603050405020304" pitchFamily="18" charset="0"/>
                <a:cs typeface="Times New Roman" panose="02020603050405020304" pitchFamily="18" charset="0"/>
              </a:rPr>
              <a:t>Surfactants are quite useful in the preparation of a suspension in reducing the interfacial tension between solid particles and a vehicle</a:t>
            </a:r>
            <a:r>
              <a:rPr lang="en-US" sz="3600" dirty="0">
                <a:latin typeface="Times New Roman" panose="02020603050405020304" pitchFamily="18" charset="0"/>
                <a:cs typeface="Times New Roman" panose="02020603050405020304" pitchFamily="18" charset="0"/>
              </a:rPr>
              <a:t>. </a:t>
            </a:r>
            <a:endParaRPr lang="en-US" sz="3600" dirty="0" smtClean="0">
              <a:latin typeface="Times New Roman" panose="02020603050405020304" pitchFamily="18" charset="0"/>
              <a:cs typeface="Times New Roman" panose="02020603050405020304" pitchFamily="18" charset="0"/>
            </a:endParaRPr>
          </a:p>
          <a:p>
            <a:pPr marL="0" indent="0" algn="just">
              <a:buNone/>
            </a:pPr>
            <a:r>
              <a:rPr lang="en-US" sz="3600" dirty="0" smtClean="0">
                <a:latin typeface="Times New Roman" panose="02020603050405020304" pitchFamily="18" charset="0"/>
                <a:cs typeface="Times New Roman" panose="02020603050405020304" pitchFamily="18" charset="0"/>
              </a:rPr>
              <a:t>As </a:t>
            </a:r>
            <a:r>
              <a:rPr lang="en-US" sz="3600" dirty="0">
                <a:latin typeface="Times New Roman" panose="02020603050405020304" pitchFamily="18" charset="0"/>
                <a:cs typeface="Times New Roman" panose="02020603050405020304" pitchFamily="18" charset="0"/>
              </a:rPr>
              <a:t>a result of the lowered interfacial tension, the advancing contact angle is lowered, air is displaced from the surface of particles, and wetting and deflocculation are </a:t>
            </a:r>
            <a:r>
              <a:rPr lang="en-US" sz="3600" dirty="0" smtClean="0">
                <a:latin typeface="Times New Roman" panose="02020603050405020304" pitchFamily="18" charset="0"/>
                <a:cs typeface="Times New Roman" panose="02020603050405020304" pitchFamily="18" charset="0"/>
              </a:rPr>
              <a:t>promoted.</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66457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marL="0" indent="0" algn="just">
              <a:buNone/>
            </a:pPr>
            <a:r>
              <a:rPr lang="en-US" sz="3600" dirty="0" smtClean="0">
                <a:latin typeface="Times New Roman" panose="02020603050405020304" pitchFamily="18" charset="0"/>
                <a:cs typeface="Times New Roman" panose="02020603050405020304" pitchFamily="18" charset="0"/>
              </a:rPr>
              <a:t>i.e </a:t>
            </a:r>
            <a:r>
              <a:rPr lang="en-US" sz="3600" b="1" dirty="0" smtClean="0">
                <a:latin typeface="Times New Roman" panose="02020603050405020304" pitchFamily="18" charset="0"/>
                <a:cs typeface="Times New Roman" panose="02020603050405020304" pitchFamily="18" charset="0"/>
              </a:rPr>
              <a:t>Glycerin flows </a:t>
            </a:r>
            <a:r>
              <a:rPr lang="en-US" sz="3600" b="1" dirty="0">
                <a:latin typeface="Times New Roman" panose="02020603050405020304" pitchFamily="18" charset="0"/>
                <a:cs typeface="Times New Roman" panose="02020603050405020304" pitchFamily="18" charset="0"/>
              </a:rPr>
              <a:t>into the voids between the particles to displace the air </a:t>
            </a:r>
            <a:r>
              <a:rPr lang="en-US" sz="3600" dirty="0">
                <a:latin typeface="Times New Roman" panose="02020603050405020304" pitchFamily="18" charset="0"/>
                <a:cs typeface="Times New Roman" panose="02020603050405020304" pitchFamily="18" charset="0"/>
              </a:rPr>
              <a:t>and, during the mixing operation, coats and separates the material so that water can penetrate and wet the individual particles. </a:t>
            </a:r>
            <a:endParaRPr lang="en-US" sz="3600" dirty="0" smtClean="0">
              <a:latin typeface="Times New Roman" panose="02020603050405020304" pitchFamily="18" charset="0"/>
              <a:cs typeface="Times New Roman" panose="02020603050405020304" pitchFamily="18" charset="0"/>
            </a:endParaRPr>
          </a:p>
          <a:p>
            <a:pPr marL="0" indent="0" algn="just">
              <a:buNone/>
            </a:pPr>
            <a:r>
              <a:rPr lang="en-US" sz="3600" b="1" dirty="0" smtClean="0">
                <a:latin typeface="Times New Roman" panose="02020603050405020304" pitchFamily="18" charset="0"/>
                <a:cs typeface="Times New Roman" panose="02020603050405020304" pitchFamily="18" charset="0"/>
              </a:rPr>
              <a:t>The </a:t>
            </a:r>
            <a:r>
              <a:rPr lang="en-US" sz="3600" b="1" dirty="0">
                <a:latin typeface="Times New Roman" panose="02020603050405020304" pitchFamily="18" charset="0"/>
                <a:cs typeface="Times New Roman" panose="02020603050405020304" pitchFamily="18" charset="0"/>
              </a:rPr>
              <a:t>dispersion of particles of colloidal gums by alcohol, glycerin, and propylene glycol, allowing water to subsequently penetrate the interstices</a:t>
            </a:r>
            <a:r>
              <a:rPr lang="en-US" sz="3600" dirty="0">
                <a:latin typeface="Times New Roman" panose="02020603050405020304" pitchFamily="18" charset="0"/>
                <a:cs typeface="Times New Roman" panose="02020603050405020304" pitchFamily="18" charset="0"/>
              </a:rPr>
              <a:t>, is a well-known practice in pharmacy. </a:t>
            </a:r>
          </a:p>
        </p:txBody>
      </p:sp>
    </p:spTree>
    <p:extLst>
      <p:ext uri="{BB962C8B-B14F-4D97-AF65-F5344CB8AC3E}">
        <p14:creationId xmlns:p14="http://schemas.microsoft.com/office/powerpoint/2010/main" val="3723224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3600" b="1" dirty="0">
                <a:latin typeface="Times New Roman" panose="02020603050405020304" pitchFamily="18" charset="0"/>
                <a:cs typeface="Times New Roman" panose="02020603050405020304" pitchFamily="18" charset="0"/>
              </a:rPr>
              <a:t>Controlled </a:t>
            </a:r>
            <a:r>
              <a:rPr lang="en-US" sz="3600" b="1" dirty="0" smtClean="0">
                <a:latin typeface="Times New Roman" panose="02020603050405020304" pitchFamily="18" charset="0"/>
                <a:cs typeface="Times New Roman" panose="02020603050405020304" pitchFamily="18" charset="0"/>
              </a:rPr>
              <a:t>Flocculation</a:t>
            </a:r>
          </a:p>
          <a:p>
            <a:pPr marL="0" indent="0" algn="just">
              <a:buNone/>
            </a:pPr>
            <a:r>
              <a:rPr lang="en-US" sz="3600" dirty="0">
                <a:latin typeface="Times New Roman" panose="02020603050405020304" pitchFamily="18" charset="0"/>
                <a:cs typeface="Times New Roman" panose="02020603050405020304" pitchFamily="18" charset="0"/>
              </a:rPr>
              <a:t>Assuming that the powder is properly wetted and dispersed, we can now consider the </a:t>
            </a:r>
            <a:r>
              <a:rPr lang="en-US" sz="3600" b="1" dirty="0">
                <a:latin typeface="Times New Roman" panose="02020603050405020304" pitchFamily="18" charset="0"/>
                <a:cs typeface="Times New Roman" panose="02020603050405020304" pitchFamily="18" charset="0"/>
              </a:rPr>
              <a:t>various means by which controlled flocculation can be produced </a:t>
            </a:r>
            <a:r>
              <a:rPr lang="en-US" sz="3600" dirty="0">
                <a:latin typeface="Times New Roman" panose="02020603050405020304" pitchFamily="18" charset="0"/>
                <a:cs typeface="Times New Roman" panose="02020603050405020304" pitchFamily="18" charset="0"/>
              </a:rPr>
              <a:t>so as to prevent formation of a compact sediment that is difficult to </a:t>
            </a:r>
            <a:r>
              <a:rPr lang="en-US" sz="3600" dirty="0" smtClean="0">
                <a:latin typeface="Times New Roman" panose="02020603050405020304" pitchFamily="18" charset="0"/>
                <a:cs typeface="Times New Roman" panose="02020603050405020304" pitchFamily="18" charset="0"/>
              </a:rPr>
              <a:t>redisperse.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8975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algn="just">
              <a:buNone/>
            </a:pPr>
            <a:r>
              <a:rPr lang="en-US" dirty="0" smtClean="0">
                <a:latin typeface="Times New Roman" pitchFamily="18" charset="0"/>
                <a:cs typeface="Times New Roman" pitchFamily="18" charset="0"/>
              </a:rPr>
              <a:t>	For topical suspension, the particle size should be such that the patient </a:t>
            </a:r>
            <a:r>
              <a:rPr lang="en-US" b="1" dirty="0" smtClean="0">
                <a:latin typeface="Times New Roman" pitchFamily="18" charset="0"/>
                <a:cs typeface="Times New Roman" pitchFamily="18" charset="0"/>
              </a:rPr>
              <a:t>should not feel gritty </a:t>
            </a:r>
            <a:r>
              <a:rPr lang="en-US" dirty="0" smtClean="0">
                <a:latin typeface="Times New Roman" pitchFamily="18" charset="0"/>
                <a:cs typeface="Times New Roman" pitchFamily="18" charset="0"/>
              </a:rPr>
              <a:t>when applied to the skin. Also, the smaller the particle size the greater the covering and protective power of the preparation. </a:t>
            </a:r>
            <a:endParaRPr lang="en-US" dirty="0">
              <a:latin typeface="Times New Roman" pitchFamily="18" charset="0"/>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3600" b="1" dirty="0">
                <a:latin typeface="Times New Roman" panose="02020603050405020304" pitchFamily="18" charset="0"/>
                <a:cs typeface="Times New Roman" panose="02020603050405020304" pitchFamily="18" charset="0"/>
              </a:rPr>
              <a:t>Electrolytes</a:t>
            </a:r>
            <a:r>
              <a:rPr lang="en-US" sz="3600" dirty="0">
                <a:latin typeface="Times New Roman" panose="02020603050405020304" pitchFamily="18" charset="0"/>
                <a:cs typeface="Times New Roman" panose="02020603050405020304" pitchFamily="18" charset="0"/>
              </a:rPr>
              <a:t> act as flocculating agents by </a:t>
            </a:r>
            <a:r>
              <a:rPr lang="en-US" sz="3600" b="1" dirty="0">
                <a:latin typeface="Times New Roman" panose="02020603050405020304" pitchFamily="18" charset="0"/>
                <a:cs typeface="Times New Roman" panose="02020603050405020304" pitchFamily="18" charset="0"/>
              </a:rPr>
              <a:t>reducing the electric barrier between the particles</a:t>
            </a:r>
            <a:r>
              <a:rPr lang="en-US" sz="3600" dirty="0">
                <a:latin typeface="Times New Roman" panose="02020603050405020304" pitchFamily="18" charset="0"/>
                <a:cs typeface="Times New Roman" panose="02020603050405020304" pitchFamily="18" charset="0"/>
              </a:rPr>
              <a:t>, as evidenced by a decrease in the </a:t>
            </a:r>
            <a:r>
              <a:rPr lang="en-US" sz="3600" b="1" dirty="0">
                <a:latin typeface="Times New Roman" panose="02020603050405020304" pitchFamily="18" charset="0"/>
                <a:cs typeface="Times New Roman" panose="02020603050405020304" pitchFamily="18" charset="0"/>
              </a:rPr>
              <a:t>zeta potential and the formation of a bridge</a:t>
            </a:r>
            <a:r>
              <a:rPr lang="en-US" sz="3600" dirty="0">
                <a:latin typeface="Times New Roman" panose="02020603050405020304" pitchFamily="18" charset="0"/>
                <a:cs typeface="Times New Roman" panose="02020603050405020304" pitchFamily="18" charset="0"/>
              </a:rPr>
              <a:t> between adjacent particles so as to link them together in a loosely arranged </a:t>
            </a:r>
            <a:r>
              <a:rPr lang="en-US" sz="3600" dirty="0" smtClean="0">
                <a:latin typeface="Times New Roman" panose="02020603050405020304" pitchFamily="18" charset="0"/>
                <a:cs typeface="Times New Roman" panose="02020603050405020304" pitchFamily="18" charset="0"/>
              </a:rPr>
              <a:t>structure.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12736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3600" dirty="0">
                <a:latin typeface="Times New Roman" panose="02020603050405020304" pitchFamily="18" charset="0"/>
                <a:cs typeface="Times New Roman" panose="02020603050405020304" pitchFamily="18" charset="0"/>
              </a:rPr>
              <a:t>If we disperse particles of </a:t>
            </a:r>
            <a:r>
              <a:rPr lang="en-US" sz="3600" b="1" dirty="0">
                <a:latin typeface="Times New Roman" panose="02020603050405020304" pitchFamily="18" charset="0"/>
                <a:cs typeface="Times New Roman" panose="02020603050405020304" pitchFamily="18" charset="0"/>
              </a:rPr>
              <a:t>bismuth subnitrate in </a:t>
            </a:r>
            <a:r>
              <a:rPr lang="en-US" sz="3600" b="1" dirty="0" smtClean="0">
                <a:latin typeface="Times New Roman" panose="02020603050405020304" pitchFamily="18" charset="0"/>
                <a:cs typeface="Times New Roman" panose="02020603050405020304" pitchFamily="18" charset="0"/>
              </a:rPr>
              <a:t>water</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they possess a large positive charge, or zeta potential. Because of the </a:t>
            </a:r>
            <a:r>
              <a:rPr lang="en-US" sz="3600" b="1" dirty="0">
                <a:latin typeface="Times New Roman" panose="02020603050405020304" pitchFamily="18" charset="0"/>
                <a:cs typeface="Times New Roman" panose="02020603050405020304" pitchFamily="18" charset="0"/>
              </a:rPr>
              <a:t>strong forces of repulsion </a:t>
            </a:r>
            <a:r>
              <a:rPr lang="en-US" sz="3600" dirty="0">
                <a:latin typeface="Times New Roman" panose="02020603050405020304" pitchFamily="18" charset="0"/>
                <a:cs typeface="Times New Roman" panose="02020603050405020304" pitchFamily="18" charset="0"/>
              </a:rPr>
              <a:t>between adjacent particles, the system is peptized or </a:t>
            </a:r>
            <a:r>
              <a:rPr lang="en-US" sz="3600" dirty="0" smtClean="0">
                <a:latin typeface="Times New Roman" panose="02020603050405020304" pitchFamily="18" charset="0"/>
                <a:cs typeface="Times New Roman" panose="02020603050405020304" pitchFamily="18" charset="0"/>
              </a:rPr>
              <a:t>deflocculated.</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328537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marL="0" indent="0" algn="just">
              <a:buNone/>
            </a:pPr>
            <a:r>
              <a:rPr lang="en-US" sz="3600" dirty="0">
                <a:latin typeface="Times New Roman" panose="02020603050405020304" pitchFamily="18" charset="0"/>
                <a:cs typeface="Times New Roman" panose="02020603050405020304" pitchFamily="18" charset="0"/>
              </a:rPr>
              <a:t>The addition of </a:t>
            </a:r>
            <a:r>
              <a:rPr lang="en-US" sz="3600" b="1" dirty="0">
                <a:latin typeface="Times New Roman" panose="02020603050405020304" pitchFamily="18" charset="0"/>
                <a:cs typeface="Times New Roman" panose="02020603050405020304" pitchFamily="18" charset="0"/>
              </a:rPr>
              <a:t>monobasic potassium phosphate to the suspended bismuth subnitrate particles causes the positive zeta potential to decrease</a:t>
            </a:r>
            <a:r>
              <a:rPr lang="en-US" sz="3600" dirty="0">
                <a:latin typeface="Times New Roman" panose="02020603050405020304" pitchFamily="18" charset="0"/>
                <a:cs typeface="Times New Roman" panose="02020603050405020304" pitchFamily="18" charset="0"/>
              </a:rPr>
              <a:t> owing to the adsorption of the </a:t>
            </a:r>
            <a:r>
              <a:rPr lang="en-US" sz="3600" b="1" dirty="0">
                <a:latin typeface="Times New Roman" panose="02020603050405020304" pitchFamily="18" charset="0"/>
                <a:cs typeface="Times New Roman" panose="02020603050405020304" pitchFamily="18" charset="0"/>
              </a:rPr>
              <a:t>negatively charged phosphate anion.</a:t>
            </a:r>
            <a:r>
              <a:rPr lang="en-US" sz="3600" dirty="0">
                <a:latin typeface="Times New Roman" panose="02020603050405020304" pitchFamily="18" charset="0"/>
                <a:cs typeface="Times New Roman" panose="02020603050405020304" pitchFamily="18" charset="0"/>
              </a:rPr>
              <a:t> </a:t>
            </a:r>
            <a:endParaRPr lang="en-US" sz="3600" dirty="0" smtClean="0">
              <a:latin typeface="Times New Roman" panose="02020603050405020304" pitchFamily="18" charset="0"/>
              <a:cs typeface="Times New Roman" panose="02020603050405020304" pitchFamily="18" charset="0"/>
            </a:endParaRPr>
          </a:p>
          <a:p>
            <a:pPr marL="0" indent="0" algn="just">
              <a:buNone/>
            </a:pPr>
            <a:r>
              <a:rPr lang="en-US" sz="3600" dirty="0" smtClean="0">
                <a:latin typeface="Times New Roman" panose="02020603050405020304" pitchFamily="18" charset="0"/>
                <a:cs typeface="Times New Roman" panose="02020603050405020304" pitchFamily="18" charset="0"/>
              </a:rPr>
              <a:t>With </a:t>
            </a:r>
            <a:r>
              <a:rPr lang="en-US" sz="3600" dirty="0">
                <a:latin typeface="Times New Roman" panose="02020603050405020304" pitchFamily="18" charset="0"/>
                <a:cs typeface="Times New Roman" panose="02020603050405020304" pitchFamily="18" charset="0"/>
              </a:rPr>
              <a:t>the continued addition of the electrolyte, the zeta potential eventually falls to zero and then increases in the negative direction, as shown in </a:t>
            </a:r>
            <a:r>
              <a:rPr lang="en-US" sz="3600" dirty="0" smtClean="0">
                <a:latin typeface="Times New Roman" panose="02020603050405020304" pitchFamily="18" charset="0"/>
                <a:cs typeface="Times New Roman" panose="02020603050405020304" pitchFamily="18" charset="0"/>
              </a:rPr>
              <a:t>Figure.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71423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srcRect/>
          <a:stretch>
            <a:fillRect/>
          </a:stretch>
        </p:blipFill>
        <p:spPr bwMode="auto">
          <a:xfrm>
            <a:off x="722979" y="457200"/>
            <a:ext cx="7698042" cy="5668963"/>
          </a:xfrm>
          <a:prstGeom prst="rect">
            <a:avLst/>
          </a:prstGeom>
          <a:noFill/>
          <a:ln w="9525">
            <a:noFill/>
            <a:miter lim="800000"/>
            <a:headEnd/>
            <a:tailEnd/>
          </a:ln>
          <a:effectLst/>
        </p:spPr>
      </p:pic>
    </p:spTree>
    <p:extLst>
      <p:ext uri="{BB962C8B-B14F-4D97-AF65-F5344CB8AC3E}">
        <p14:creationId xmlns:p14="http://schemas.microsoft.com/office/powerpoint/2010/main" val="30208788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3600" dirty="0" smtClean="0">
                <a:latin typeface="Times New Roman" panose="02020603050405020304" pitchFamily="18" charset="0"/>
                <a:cs typeface="Times New Roman" panose="02020603050405020304" pitchFamily="18" charset="0"/>
              </a:rPr>
              <a:t>Similar correlation </a:t>
            </a:r>
            <a:r>
              <a:rPr lang="en-US" sz="3600" dirty="0">
                <a:latin typeface="Times New Roman" panose="02020603050405020304" pitchFamily="18" charset="0"/>
                <a:cs typeface="Times New Roman" panose="02020603050405020304" pitchFamily="18" charset="0"/>
              </a:rPr>
              <a:t>when </a:t>
            </a:r>
            <a:r>
              <a:rPr lang="en-US" sz="3600" b="1" dirty="0">
                <a:latin typeface="Times New Roman" panose="02020603050405020304" pitchFamily="18" charset="0"/>
                <a:cs typeface="Times New Roman" panose="02020603050405020304" pitchFamily="18" charset="0"/>
              </a:rPr>
              <a:t>aluminum chloride was added to a suspension of sulfamerazine in water</a:t>
            </a:r>
            <a:r>
              <a:rPr lang="en-US" sz="3600" dirty="0">
                <a:latin typeface="Times New Roman" panose="02020603050405020304" pitchFamily="18" charset="0"/>
                <a:cs typeface="Times New Roman" panose="02020603050405020304" pitchFamily="18" charset="0"/>
              </a:rPr>
              <a:t>. In this system, the initial zeta potential of the </a:t>
            </a:r>
            <a:r>
              <a:rPr lang="en-US" sz="3600" b="1" dirty="0">
                <a:latin typeface="Times New Roman" panose="02020603050405020304" pitchFamily="18" charset="0"/>
                <a:cs typeface="Times New Roman" panose="02020603050405020304" pitchFamily="18" charset="0"/>
              </a:rPr>
              <a:t>sulfamerazine particles is negative</a:t>
            </a:r>
            <a:r>
              <a:rPr lang="en-US" sz="3600" dirty="0">
                <a:latin typeface="Times New Roman" panose="02020603050405020304" pitchFamily="18" charset="0"/>
                <a:cs typeface="Times New Roman" panose="02020603050405020304" pitchFamily="18" charset="0"/>
              </a:rPr>
              <a:t> and is progressively reduced by adsorption of the trivalent aluminum cation. When sufficient electrolyte is added, the zeta potential reaches zero and then increases in a positive </a:t>
            </a:r>
            <a:r>
              <a:rPr lang="en-US" sz="3600" dirty="0" smtClean="0">
                <a:latin typeface="Times New Roman" panose="02020603050405020304" pitchFamily="18" charset="0"/>
                <a:cs typeface="Times New Roman" panose="02020603050405020304" pitchFamily="18" charset="0"/>
              </a:rPr>
              <a:t>direction.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647107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marL="0" indent="0" algn="just">
              <a:buNone/>
            </a:pPr>
            <a:r>
              <a:rPr lang="en-US" sz="3600" b="1" dirty="0">
                <a:latin typeface="Times New Roman" panose="02020603050405020304" pitchFamily="18" charset="0"/>
                <a:cs typeface="Times New Roman" panose="02020603050405020304" pitchFamily="18" charset="0"/>
              </a:rPr>
              <a:t>Surfactants</a:t>
            </a:r>
            <a:r>
              <a:rPr lang="en-US" sz="3600" dirty="0">
                <a:latin typeface="Times New Roman" panose="02020603050405020304" pitchFamily="18" charset="0"/>
                <a:cs typeface="Times New Roman" panose="02020603050405020304" pitchFamily="18" charset="0"/>
              </a:rPr>
              <a:t>, both ionic and nonionic, have been used to bring about flocculation of suspended particles. </a:t>
            </a:r>
            <a:endParaRPr lang="en-US" sz="3600" dirty="0" smtClean="0">
              <a:latin typeface="Times New Roman" panose="02020603050405020304" pitchFamily="18" charset="0"/>
              <a:cs typeface="Times New Roman" panose="02020603050405020304" pitchFamily="18" charset="0"/>
            </a:endParaRPr>
          </a:p>
          <a:p>
            <a:pPr marL="0" indent="0" algn="just">
              <a:buNone/>
            </a:pPr>
            <a:r>
              <a:rPr lang="en-US" sz="3600" dirty="0" smtClean="0">
                <a:latin typeface="Times New Roman" panose="02020603050405020304" pitchFamily="18" charset="0"/>
                <a:cs typeface="Times New Roman" panose="02020603050405020304" pitchFamily="18" charset="0"/>
              </a:rPr>
              <a:t>The effect of </a:t>
            </a:r>
            <a:r>
              <a:rPr lang="en-US" sz="3600" b="1" dirty="0" smtClean="0">
                <a:latin typeface="Times New Roman" panose="02020603050405020304" pitchFamily="18" charset="0"/>
                <a:cs typeface="Times New Roman" panose="02020603050405020304" pitchFamily="18" charset="0"/>
              </a:rPr>
              <a:t>Xanthan gum </a:t>
            </a:r>
            <a:r>
              <a:rPr lang="en-US" sz="3600" dirty="0" smtClean="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an anionic heteropolysaccharide) </a:t>
            </a:r>
            <a:r>
              <a:rPr lang="en-US" sz="3600" dirty="0" smtClean="0">
                <a:latin typeface="Times New Roman" panose="02020603050405020304" pitchFamily="18" charset="0"/>
                <a:cs typeface="Times New Roman" panose="02020603050405020304" pitchFamily="18" charset="0"/>
              </a:rPr>
              <a:t>was studied on </a:t>
            </a:r>
            <a:r>
              <a:rPr lang="en-US" sz="3600" dirty="0">
                <a:latin typeface="Times New Roman" panose="02020603050405020304" pitchFamily="18" charset="0"/>
                <a:cs typeface="Times New Roman" panose="02020603050405020304" pitchFamily="18" charset="0"/>
              </a:rPr>
              <a:t>the flocculation characteristics of </a:t>
            </a:r>
            <a:r>
              <a:rPr lang="en-US" sz="3600" b="1" dirty="0">
                <a:latin typeface="Times New Roman" panose="02020603050405020304" pitchFamily="18" charset="0"/>
                <a:cs typeface="Times New Roman" panose="02020603050405020304" pitchFamily="18" charset="0"/>
              </a:rPr>
              <a:t>sulfaguanidine, bismuth subcarbonate, and other drugs in suspension</a:t>
            </a:r>
            <a:r>
              <a:rPr lang="en-US" sz="3600" dirty="0">
                <a:latin typeface="Times New Roman" panose="02020603050405020304" pitchFamily="18" charset="0"/>
                <a:cs typeface="Times New Roman" panose="02020603050405020304" pitchFamily="18" charset="0"/>
              </a:rPr>
              <a:t>. Addition of xanthan gum resulted in increased sedimentation volume, presumably by a </a:t>
            </a:r>
            <a:r>
              <a:rPr lang="en-US" sz="3600" b="1" dirty="0">
                <a:latin typeface="Times New Roman" panose="02020603050405020304" pitchFamily="18" charset="0"/>
                <a:cs typeface="Times New Roman" panose="02020603050405020304" pitchFamily="18" charset="0"/>
              </a:rPr>
              <a:t>polymer-bridging </a:t>
            </a:r>
            <a:r>
              <a:rPr lang="en-US" sz="3600" b="1" dirty="0" smtClean="0">
                <a:latin typeface="Times New Roman" panose="02020603050405020304" pitchFamily="18" charset="0"/>
                <a:cs typeface="Times New Roman" panose="02020603050405020304" pitchFamily="18" charset="0"/>
              </a:rPr>
              <a:t>phenomenon</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24273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3600" b="1" dirty="0" smtClean="0">
                <a:latin typeface="Times New Roman" panose="02020603050405020304" pitchFamily="18" charset="0"/>
                <a:cs typeface="Times New Roman" panose="02020603050405020304" pitchFamily="18" charset="0"/>
              </a:rPr>
              <a:t>Flocculation</a:t>
            </a: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in</a:t>
            </a: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structured vehicles </a:t>
            </a:r>
          </a:p>
          <a:p>
            <a:pPr marL="0" indent="0" algn="just">
              <a:buNone/>
            </a:pPr>
            <a:r>
              <a:rPr lang="en-US" sz="3600" dirty="0">
                <a:latin typeface="Times New Roman" panose="02020603050405020304" pitchFamily="18" charset="0"/>
                <a:cs typeface="Times New Roman" panose="02020603050405020304" pitchFamily="18" charset="0"/>
              </a:rPr>
              <a:t>Although the controlled flocculation approach is capable of fulfilling the desired physical chemical requisites of a pharmaceutical suspension, the product can </a:t>
            </a:r>
            <a:r>
              <a:rPr lang="en-US" sz="3600" b="1" dirty="0">
                <a:latin typeface="Times New Roman" panose="02020603050405020304" pitchFamily="18" charset="0"/>
                <a:cs typeface="Times New Roman" panose="02020603050405020304" pitchFamily="18" charset="0"/>
              </a:rPr>
              <a:t>look unsightly if F, the sedimentation volume, is not close or equal to 1</a:t>
            </a:r>
            <a:r>
              <a:rPr lang="en-US" sz="3600" dirty="0">
                <a:latin typeface="Times New Roman" panose="02020603050405020304" pitchFamily="18" charset="0"/>
                <a:cs typeface="Times New Roman" panose="02020603050405020304" pitchFamily="18" charset="0"/>
              </a:rPr>
              <a:t>. </a:t>
            </a:r>
            <a:endParaRPr lang="en-US" sz="3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758978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3600" dirty="0">
                <a:latin typeface="Times New Roman" panose="02020603050405020304" pitchFamily="18" charset="0"/>
                <a:cs typeface="Times New Roman" panose="02020603050405020304" pitchFamily="18" charset="0"/>
              </a:rPr>
              <a:t>Consequently, in practice, </a:t>
            </a:r>
            <a:r>
              <a:rPr lang="en-US" sz="3600" b="1" dirty="0">
                <a:latin typeface="Times New Roman" panose="02020603050405020304" pitchFamily="18" charset="0"/>
                <a:cs typeface="Times New Roman" panose="02020603050405020304" pitchFamily="18" charset="0"/>
              </a:rPr>
              <a:t>a suspending agent is frequently added to retard sedimentation of the flocs</a:t>
            </a:r>
            <a:r>
              <a:rPr lang="en-US" sz="3600" dirty="0">
                <a:latin typeface="Times New Roman" panose="02020603050405020304" pitchFamily="18" charset="0"/>
                <a:cs typeface="Times New Roman" panose="02020603050405020304" pitchFamily="18" charset="0"/>
              </a:rPr>
              <a:t>. </a:t>
            </a:r>
            <a:endParaRPr lang="en-US" sz="3600" dirty="0" smtClean="0">
              <a:latin typeface="Times New Roman" panose="02020603050405020304" pitchFamily="18" charset="0"/>
              <a:cs typeface="Times New Roman" panose="02020603050405020304" pitchFamily="18" charset="0"/>
            </a:endParaRPr>
          </a:p>
          <a:p>
            <a:pPr marL="0" indent="0" algn="just">
              <a:buNone/>
            </a:pPr>
            <a:r>
              <a:rPr lang="en-US" sz="3600" dirty="0" smtClean="0">
                <a:latin typeface="Times New Roman" panose="02020603050405020304" pitchFamily="18" charset="0"/>
                <a:cs typeface="Times New Roman" panose="02020603050405020304" pitchFamily="18" charset="0"/>
              </a:rPr>
              <a:t>Such </a:t>
            </a:r>
            <a:r>
              <a:rPr lang="en-US" sz="3600" dirty="0">
                <a:latin typeface="Times New Roman" panose="02020603050405020304" pitchFamily="18" charset="0"/>
                <a:cs typeface="Times New Roman" panose="02020603050405020304" pitchFamily="18" charset="0"/>
              </a:rPr>
              <a:t>agents as carboxymethylcellulose, Carbopol 934, Veegum, tragacanth, and bentonite have been employed, either alone or in combination. </a:t>
            </a:r>
          </a:p>
          <a:p>
            <a:pPr marL="0" indent="0" algn="just">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754653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marL="0" indent="0" algn="just">
              <a:buNone/>
            </a:pPr>
            <a:r>
              <a:rPr lang="en-US" sz="3600" dirty="0">
                <a:latin typeface="Times New Roman" panose="02020603050405020304" pitchFamily="18" charset="0"/>
                <a:cs typeface="Times New Roman" panose="02020603050405020304" pitchFamily="18" charset="0"/>
              </a:rPr>
              <a:t>This can </a:t>
            </a:r>
            <a:r>
              <a:rPr lang="en-US" sz="3600" b="1" dirty="0">
                <a:latin typeface="Times New Roman" panose="02020603050405020304" pitchFamily="18" charset="0"/>
                <a:cs typeface="Times New Roman" panose="02020603050405020304" pitchFamily="18" charset="0"/>
              </a:rPr>
              <a:t>lead to incompatibilities</a:t>
            </a:r>
            <a:r>
              <a:rPr lang="en-US" sz="3600" dirty="0">
                <a:latin typeface="Times New Roman" panose="02020603050405020304" pitchFamily="18" charset="0"/>
                <a:cs typeface="Times New Roman" panose="02020603050405020304" pitchFamily="18" charset="0"/>
              </a:rPr>
              <a:t>, depending on the </a:t>
            </a:r>
            <a:r>
              <a:rPr lang="en-US" sz="3600" b="1" dirty="0">
                <a:latin typeface="Times New Roman" panose="02020603050405020304" pitchFamily="18" charset="0"/>
                <a:cs typeface="Times New Roman" panose="02020603050405020304" pitchFamily="18" charset="0"/>
              </a:rPr>
              <a:t>initial particle charge and the charge carried by the flocculating agent and the suspending agent</a:t>
            </a:r>
            <a:r>
              <a:rPr lang="en-US" sz="3600" dirty="0">
                <a:latin typeface="Times New Roman" panose="02020603050405020304" pitchFamily="18" charset="0"/>
                <a:cs typeface="Times New Roman" panose="02020603050405020304" pitchFamily="18" charset="0"/>
              </a:rPr>
              <a:t>. </a:t>
            </a:r>
            <a:endParaRPr lang="en-US" sz="3600" dirty="0" smtClean="0">
              <a:latin typeface="Times New Roman" panose="02020603050405020304" pitchFamily="18" charset="0"/>
              <a:cs typeface="Times New Roman" panose="02020603050405020304" pitchFamily="18" charset="0"/>
            </a:endParaRPr>
          </a:p>
          <a:p>
            <a:pPr marL="0" indent="0" algn="just">
              <a:buNone/>
            </a:pPr>
            <a:r>
              <a:rPr lang="en-US" sz="3600" dirty="0" smtClean="0">
                <a:latin typeface="Times New Roman" panose="02020603050405020304" pitchFamily="18" charset="0"/>
                <a:cs typeface="Times New Roman" panose="02020603050405020304" pitchFamily="18" charset="0"/>
              </a:rPr>
              <a:t>For </a:t>
            </a:r>
            <a:r>
              <a:rPr lang="en-US" sz="3600" dirty="0">
                <a:latin typeface="Times New Roman" panose="02020603050405020304" pitchFamily="18" charset="0"/>
                <a:cs typeface="Times New Roman" panose="02020603050405020304" pitchFamily="18" charset="0"/>
              </a:rPr>
              <a:t>example, suppose we prepare a </a:t>
            </a:r>
            <a:r>
              <a:rPr lang="en-US" sz="3600" b="1" dirty="0">
                <a:latin typeface="Times New Roman" panose="02020603050405020304" pitchFamily="18" charset="0"/>
                <a:cs typeface="Times New Roman" panose="02020603050405020304" pitchFamily="18" charset="0"/>
              </a:rPr>
              <a:t>dispersion of positively charged particles </a:t>
            </a:r>
            <a:r>
              <a:rPr lang="en-US" sz="3600" dirty="0">
                <a:latin typeface="Times New Roman" panose="02020603050405020304" pitchFamily="18" charset="0"/>
                <a:cs typeface="Times New Roman" panose="02020603050405020304" pitchFamily="18" charset="0"/>
              </a:rPr>
              <a:t>that is then flocculated by the addition of the correct concentration of an anionic electrolyte such as </a:t>
            </a:r>
            <a:r>
              <a:rPr lang="en-US" sz="3600" b="1" dirty="0">
                <a:latin typeface="Times New Roman" panose="02020603050405020304" pitchFamily="18" charset="0"/>
                <a:cs typeface="Times New Roman" panose="02020603050405020304" pitchFamily="18" charset="0"/>
              </a:rPr>
              <a:t>monobasic potassium </a:t>
            </a:r>
            <a:r>
              <a:rPr lang="en-US" sz="3600" b="1" dirty="0" smtClean="0">
                <a:latin typeface="Times New Roman" panose="02020603050405020304" pitchFamily="18" charset="0"/>
                <a:cs typeface="Times New Roman" panose="02020603050405020304" pitchFamily="18" charset="0"/>
              </a:rPr>
              <a:t>phosphate.</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858747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3600" dirty="0" smtClean="0">
                <a:latin typeface="Times New Roman" panose="02020603050405020304" pitchFamily="18" charset="0"/>
                <a:cs typeface="Times New Roman" panose="02020603050405020304" pitchFamily="18" charset="0"/>
              </a:rPr>
              <a:t>We </a:t>
            </a:r>
            <a:r>
              <a:rPr lang="en-US" sz="3600" dirty="0">
                <a:latin typeface="Times New Roman" panose="02020603050405020304" pitchFamily="18" charset="0"/>
                <a:cs typeface="Times New Roman" panose="02020603050405020304" pitchFamily="18" charset="0"/>
              </a:rPr>
              <a:t>can improve the physical stability of this system by adding a </a:t>
            </a:r>
            <a:r>
              <a:rPr lang="en-US" sz="3600" b="1" dirty="0">
                <a:latin typeface="Times New Roman" panose="02020603050405020304" pitchFamily="18" charset="0"/>
                <a:cs typeface="Times New Roman" panose="02020603050405020304" pitchFamily="18" charset="0"/>
              </a:rPr>
              <a:t>minimal amount of one of the hydrocolloids just mentioned</a:t>
            </a:r>
            <a:r>
              <a:rPr lang="en-US" sz="3600" dirty="0">
                <a:latin typeface="Times New Roman" panose="02020603050405020304" pitchFamily="18" charset="0"/>
                <a:cs typeface="Times New Roman" panose="02020603050405020304" pitchFamily="18" charset="0"/>
              </a:rPr>
              <a:t>. </a:t>
            </a:r>
            <a:endParaRPr lang="en-US" sz="3600" dirty="0" smtClean="0">
              <a:latin typeface="Times New Roman" panose="02020603050405020304" pitchFamily="18" charset="0"/>
              <a:cs typeface="Times New Roman" panose="02020603050405020304" pitchFamily="18" charset="0"/>
            </a:endParaRPr>
          </a:p>
          <a:p>
            <a:pPr marL="0" indent="0" algn="just">
              <a:buNone/>
            </a:pPr>
            <a:r>
              <a:rPr lang="en-US" sz="3600" dirty="0" smtClean="0">
                <a:latin typeface="Times New Roman" panose="02020603050405020304" pitchFamily="18" charset="0"/>
                <a:cs typeface="Times New Roman" panose="02020603050405020304" pitchFamily="18" charset="0"/>
              </a:rPr>
              <a:t>No </a:t>
            </a:r>
            <a:r>
              <a:rPr lang="en-US" sz="3600" dirty="0">
                <a:latin typeface="Times New Roman" panose="02020603050405020304" pitchFamily="18" charset="0"/>
                <a:cs typeface="Times New Roman" panose="02020603050405020304" pitchFamily="18" charset="0"/>
              </a:rPr>
              <a:t>physical incompatibility will be observed because the majority of hydrophilic colloids are themselves negatively charged and are thus compatible with anionic flocculating agents. </a:t>
            </a:r>
          </a:p>
        </p:txBody>
      </p:sp>
    </p:spTree>
    <p:extLst>
      <p:ext uri="{BB962C8B-B14F-4D97-AF65-F5344CB8AC3E}">
        <p14:creationId xmlns:p14="http://schemas.microsoft.com/office/powerpoint/2010/main" val="1460861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lgn="just">
              <a:buNone/>
            </a:pPr>
            <a:r>
              <a:rPr lang="en-US" b="1" dirty="0" smtClean="0">
                <a:latin typeface="Times New Roman" pitchFamily="18" charset="0"/>
                <a:cs typeface="Times New Roman" pitchFamily="18" charset="0"/>
              </a:rPr>
              <a:t>	Routes of administration</a:t>
            </a:r>
          </a:p>
          <a:p>
            <a:pPr algn="just">
              <a:buNone/>
            </a:pPr>
            <a:r>
              <a:rPr lang="en-US" dirty="0" smtClean="0">
                <a:latin typeface="Times New Roman" pitchFamily="18" charset="0"/>
                <a:cs typeface="Times New Roman" pitchFamily="18" charset="0"/>
              </a:rPr>
              <a:t>	Suspension dosage forms are given by the oral route, injected intramuscularly or subcutaneously, instilled intranasally, inhaled into the lungs, applied to the skin as topical preparations, or used for ophthalmic or otic purposes in the eye or ear, respectively.</a:t>
            </a: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3600" dirty="0" smtClean="0">
                <a:latin typeface="Times New Roman" panose="02020603050405020304" pitchFamily="18" charset="0"/>
                <a:cs typeface="Times New Roman" panose="02020603050405020304" pitchFamily="18" charset="0"/>
              </a:rPr>
              <a:t>If</a:t>
            </a:r>
            <a:r>
              <a:rPr lang="en-US" sz="3600" dirty="0">
                <a:latin typeface="Times New Roman" panose="02020603050405020304" pitchFamily="18" charset="0"/>
                <a:cs typeface="Times New Roman" panose="02020603050405020304" pitchFamily="18" charset="0"/>
              </a:rPr>
              <a:t>, however, </a:t>
            </a:r>
            <a:r>
              <a:rPr lang="en-US" sz="3600" b="1" dirty="0">
                <a:latin typeface="Times New Roman" panose="02020603050405020304" pitchFamily="18" charset="0"/>
                <a:cs typeface="Times New Roman" panose="02020603050405020304" pitchFamily="18" charset="0"/>
              </a:rPr>
              <a:t>we flocculate a suspension of negatively charged particles with a cationic electrolyte </a:t>
            </a:r>
            <a:r>
              <a:rPr lang="en-US" sz="3600" dirty="0">
                <a:latin typeface="Times New Roman" panose="02020603050405020304" pitchFamily="18" charset="0"/>
                <a:cs typeface="Times New Roman" panose="02020603050405020304" pitchFamily="18" charset="0"/>
              </a:rPr>
              <a:t>(aluminum chloride), the subsequent addition of a hydrocolloid may result in an incompatible </a:t>
            </a:r>
            <a:r>
              <a:rPr lang="en-US" sz="3600" dirty="0" smtClean="0">
                <a:latin typeface="Times New Roman" panose="02020603050405020304" pitchFamily="18" charset="0"/>
                <a:cs typeface="Times New Roman" panose="02020603050405020304" pitchFamily="18" charset="0"/>
              </a:rPr>
              <a:t>product.</a:t>
            </a:r>
          </a:p>
          <a:p>
            <a:pPr marL="0" indent="0" algn="just">
              <a:buNone/>
            </a:pPr>
            <a:r>
              <a:rPr lang="en-US" sz="3600" dirty="0">
                <a:latin typeface="Times New Roman" panose="02020603050405020304" pitchFamily="18" charset="0"/>
                <a:cs typeface="Times New Roman" panose="02020603050405020304" pitchFamily="18" charset="0"/>
              </a:rPr>
              <a:t>Under these circumstances, it becomes necessary to use a protective colloid to change the sign on the particle </a:t>
            </a:r>
            <a:r>
              <a:rPr lang="en-US" sz="3600" b="1" dirty="0">
                <a:latin typeface="Times New Roman" panose="02020603050405020304" pitchFamily="18" charset="0"/>
                <a:cs typeface="Times New Roman" panose="02020603050405020304" pitchFamily="18" charset="0"/>
              </a:rPr>
              <a:t>from negative to </a:t>
            </a:r>
            <a:r>
              <a:rPr lang="en-US" sz="3600" b="1" dirty="0" smtClean="0">
                <a:latin typeface="Times New Roman" panose="02020603050405020304" pitchFamily="18" charset="0"/>
                <a:cs typeface="Times New Roman" panose="02020603050405020304" pitchFamily="18" charset="0"/>
              </a:rPr>
              <a:t>positive.</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75816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3600" dirty="0">
                <a:latin typeface="Times New Roman" panose="02020603050405020304" pitchFamily="18" charset="0"/>
                <a:cs typeface="Times New Roman" panose="02020603050405020304" pitchFamily="18" charset="0"/>
              </a:rPr>
              <a:t>This is achieved by the adsorption onto the particle </a:t>
            </a:r>
            <a:r>
              <a:rPr lang="en-US" sz="3600" dirty="0" smtClean="0">
                <a:latin typeface="Times New Roman" panose="02020603050405020304" pitchFamily="18" charset="0"/>
                <a:cs typeface="Times New Roman" panose="02020603050405020304" pitchFamily="18" charset="0"/>
              </a:rPr>
              <a:t>surface, </a:t>
            </a:r>
            <a:r>
              <a:rPr lang="en-US" sz="3600" dirty="0">
                <a:latin typeface="Times New Roman" panose="02020603050405020304" pitchFamily="18" charset="0"/>
                <a:cs typeface="Times New Roman" panose="02020603050405020304" pitchFamily="18" charset="0"/>
              </a:rPr>
              <a:t>a </a:t>
            </a:r>
            <a:r>
              <a:rPr lang="en-US" sz="3600" b="1" dirty="0">
                <a:latin typeface="Times New Roman" panose="02020603050405020304" pitchFamily="18" charset="0"/>
                <a:cs typeface="Times New Roman" panose="02020603050405020304" pitchFamily="18" charset="0"/>
              </a:rPr>
              <a:t>fatty acid amine </a:t>
            </a:r>
            <a:r>
              <a:rPr lang="en-US" sz="3600" dirty="0">
                <a:latin typeface="Times New Roman" panose="02020603050405020304" pitchFamily="18" charset="0"/>
                <a:cs typeface="Times New Roman" panose="02020603050405020304" pitchFamily="18" charset="0"/>
              </a:rPr>
              <a:t>(which has been checked to ensure its nontoxicity) or a material </a:t>
            </a:r>
            <a:r>
              <a:rPr lang="en-US" sz="3600" b="1" dirty="0">
                <a:latin typeface="Times New Roman" panose="02020603050405020304" pitchFamily="18" charset="0"/>
                <a:cs typeface="Times New Roman" panose="02020603050405020304" pitchFamily="18" charset="0"/>
              </a:rPr>
              <a:t>such as gelatin</a:t>
            </a:r>
            <a:r>
              <a:rPr lang="en-US" sz="3600" dirty="0">
                <a:latin typeface="Times New Roman" panose="02020603050405020304" pitchFamily="18" charset="0"/>
                <a:cs typeface="Times New Roman" panose="02020603050405020304" pitchFamily="18" charset="0"/>
              </a:rPr>
              <a:t>, which is positively charged below its isoelectric point. We are then able to use an anionic electrolyte to produce flocs that are compatible with the negatively charged suspending agent. </a:t>
            </a:r>
          </a:p>
        </p:txBody>
      </p:sp>
    </p:spTree>
    <p:extLst>
      <p:ext uri="{BB962C8B-B14F-4D97-AF65-F5344CB8AC3E}">
        <p14:creationId xmlns:p14="http://schemas.microsoft.com/office/powerpoint/2010/main" val="9663185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3600" dirty="0">
                <a:latin typeface="Times New Roman" panose="02020603050405020304" pitchFamily="18" charset="0"/>
                <a:cs typeface="Times New Roman" panose="02020603050405020304" pitchFamily="18" charset="0"/>
              </a:rPr>
              <a:t>This approach can be used regardless of the charge on the </a:t>
            </a:r>
            <a:r>
              <a:rPr lang="en-US" sz="3600" dirty="0" smtClean="0">
                <a:latin typeface="Times New Roman" panose="02020603050405020304" pitchFamily="18" charset="0"/>
                <a:cs typeface="Times New Roman" panose="02020603050405020304" pitchFamily="18" charset="0"/>
              </a:rPr>
              <a:t>particle.</a:t>
            </a:r>
          </a:p>
          <a:p>
            <a:pPr marL="0" indent="0" algn="just">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124624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685800" y="533400"/>
            <a:ext cx="7848600" cy="5791199"/>
          </a:xfrm>
          <a:prstGeom prst="rect">
            <a:avLst/>
          </a:prstGeom>
        </p:spPr>
      </p:pic>
    </p:spTree>
    <p:extLst>
      <p:ext uri="{BB962C8B-B14F-4D97-AF65-F5344CB8AC3E}">
        <p14:creationId xmlns:p14="http://schemas.microsoft.com/office/powerpoint/2010/main" val="88275491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a:bodyPr>
          <a:lstStyle/>
          <a:p>
            <a:pPr marL="0" indent="0" algn="just">
              <a:buNone/>
            </a:pPr>
            <a:r>
              <a:rPr lang="en-US" sz="3600" b="1" dirty="0" smtClean="0">
                <a:latin typeface="Times New Roman" panose="02020603050405020304" pitchFamily="18" charset="0"/>
                <a:cs typeface="Times New Roman" panose="02020603050405020304" pitchFamily="18" charset="0"/>
              </a:rPr>
              <a:t>Rheologic considerations</a:t>
            </a:r>
          </a:p>
          <a:p>
            <a:pPr marL="0" indent="0" algn="just">
              <a:buNone/>
            </a:pPr>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principles of rheology can be applied to a study of the following factors: </a:t>
            </a:r>
            <a:endParaRPr lang="en-US" sz="3600" dirty="0" smtClean="0">
              <a:latin typeface="Times New Roman" panose="02020603050405020304" pitchFamily="18" charset="0"/>
              <a:cs typeface="Times New Roman" panose="02020603050405020304" pitchFamily="18" charset="0"/>
            </a:endParaRPr>
          </a:p>
          <a:p>
            <a:pPr marL="0" indent="0" algn="just">
              <a:buNone/>
            </a:pPr>
            <a:r>
              <a:rPr lang="en-US" sz="3600" dirty="0" smtClean="0">
                <a:latin typeface="Times New Roman" panose="02020603050405020304" pitchFamily="18" charset="0"/>
                <a:cs typeface="Times New Roman" panose="02020603050405020304" pitchFamily="18" charset="0"/>
              </a:rPr>
              <a:t>The viscosity </a:t>
            </a:r>
            <a:r>
              <a:rPr lang="en-US" sz="3600" dirty="0">
                <a:latin typeface="Times New Roman" panose="02020603050405020304" pitchFamily="18" charset="0"/>
                <a:cs typeface="Times New Roman" panose="02020603050405020304" pitchFamily="18" charset="0"/>
              </a:rPr>
              <a:t>of a suspension as it affects the settling of dispersed particles, </a:t>
            </a:r>
            <a:endParaRPr lang="en-US" sz="3600" dirty="0" smtClean="0">
              <a:latin typeface="Times New Roman" panose="02020603050405020304" pitchFamily="18" charset="0"/>
              <a:cs typeface="Times New Roman" panose="02020603050405020304" pitchFamily="18" charset="0"/>
            </a:endParaRPr>
          </a:p>
          <a:p>
            <a:pPr marL="0" indent="0" algn="just">
              <a:buNone/>
            </a:pPr>
            <a:r>
              <a:rPr lang="en-US" sz="3600" dirty="0" smtClean="0">
                <a:latin typeface="Times New Roman" panose="02020603050405020304" pitchFamily="18" charset="0"/>
                <a:cs typeface="Times New Roman" panose="02020603050405020304" pitchFamily="18" charset="0"/>
              </a:rPr>
              <a:t>The change </a:t>
            </a:r>
            <a:r>
              <a:rPr lang="en-US" sz="3600" dirty="0">
                <a:latin typeface="Times New Roman" panose="02020603050405020304" pitchFamily="18" charset="0"/>
                <a:cs typeface="Times New Roman" panose="02020603050405020304" pitchFamily="18" charset="0"/>
              </a:rPr>
              <a:t>in flow properties of the suspension when the container is shaken and when the product is poured from the bottle, </a:t>
            </a:r>
            <a:endParaRPr lang="en-US" sz="3600" dirty="0" smtClean="0">
              <a:latin typeface="Times New Roman" panose="02020603050405020304" pitchFamily="18" charset="0"/>
              <a:cs typeface="Times New Roman" panose="02020603050405020304" pitchFamily="18" charset="0"/>
            </a:endParaRPr>
          </a:p>
          <a:p>
            <a:pPr marL="0" indent="0" algn="just">
              <a:buNone/>
            </a:pPr>
            <a:r>
              <a:rPr lang="en-US" sz="3600" dirty="0" smtClean="0">
                <a:latin typeface="Times New Roman" panose="02020603050405020304" pitchFamily="18" charset="0"/>
                <a:cs typeface="Times New Roman" panose="02020603050405020304" pitchFamily="18" charset="0"/>
              </a:rPr>
              <a:t>and </a:t>
            </a:r>
            <a:r>
              <a:rPr lang="en-US" sz="3600" dirty="0">
                <a:latin typeface="Times New Roman" panose="02020603050405020304" pitchFamily="18" charset="0"/>
                <a:cs typeface="Times New Roman" panose="02020603050405020304" pitchFamily="18" charset="0"/>
              </a:rPr>
              <a:t>the spreading qualities of the lotion when it is applied to an affected area </a:t>
            </a:r>
          </a:p>
        </p:txBody>
      </p:sp>
    </p:spTree>
    <p:extLst>
      <p:ext uri="{BB962C8B-B14F-4D97-AF65-F5344CB8AC3E}">
        <p14:creationId xmlns:p14="http://schemas.microsoft.com/office/powerpoint/2010/main" val="342566884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marL="0" indent="0" algn="just">
              <a:buNone/>
            </a:pPr>
            <a:r>
              <a:rPr lang="en-US" sz="3600" dirty="0" smtClean="0">
                <a:latin typeface="Times New Roman" panose="02020603050405020304" pitchFamily="18" charset="0"/>
                <a:cs typeface="Times New Roman" panose="02020603050405020304" pitchFamily="18" charset="0"/>
              </a:rPr>
              <a:t>The ideal </a:t>
            </a:r>
            <a:r>
              <a:rPr lang="en-US" sz="3600" dirty="0">
                <a:latin typeface="Times New Roman" panose="02020603050405020304" pitchFamily="18" charset="0"/>
                <a:cs typeface="Times New Roman" panose="02020603050405020304" pitchFamily="18" charset="0"/>
              </a:rPr>
              <a:t>suspending agent should have a </a:t>
            </a:r>
            <a:r>
              <a:rPr lang="en-US" sz="3600" b="1" dirty="0">
                <a:latin typeface="Times New Roman" panose="02020603050405020304" pitchFamily="18" charset="0"/>
                <a:cs typeface="Times New Roman" panose="02020603050405020304" pitchFamily="18" charset="0"/>
              </a:rPr>
              <a:t>high viscosity at negligible shear</a:t>
            </a:r>
            <a:r>
              <a:rPr lang="en-US" sz="3600" dirty="0">
                <a:latin typeface="Times New Roman" panose="02020603050405020304" pitchFamily="18" charset="0"/>
                <a:cs typeface="Times New Roman" panose="02020603050405020304" pitchFamily="18" charset="0"/>
              </a:rPr>
              <a:t>, that is, during shelf storage; and it should have a </a:t>
            </a:r>
            <a:r>
              <a:rPr lang="en-US" sz="3600" b="1" dirty="0">
                <a:latin typeface="Times New Roman" panose="02020603050405020304" pitchFamily="18" charset="0"/>
                <a:cs typeface="Times New Roman" panose="02020603050405020304" pitchFamily="18" charset="0"/>
              </a:rPr>
              <a:t>low viscosity at high shearing rates</a:t>
            </a:r>
            <a:r>
              <a:rPr lang="en-US" sz="3600" dirty="0">
                <a:latin typeface="Times New Roman" panose="02020603050405020304" pitchFamily="18" charset="0"/>
                <a:cs typeface="Times New Roman" panose="02020603050405020304" pitchFamily="18" charset="0"/>
              </a:rPr>
              <a:t>, that is, it should be free-flowing during agitation, pouring, and </a:t>
            </a:r>
            <a:r>
              <a:rPr lang="en-US" sz="3600" dirty="0" smtClean="0">
                <a:latin typeface="Times New Roman" panose="02020603050405020304" pitchFamily="18" charset="0"/>
                <a:cs typeface="Times New Roman" panose="02020603050405020304" pitchFamily="18" charset="0"/>
              </a:rPr>
              <a:t>spreading.</a:t>
            </a:r>
          </a:p>
          <a:p>
            <a:pPr marL="0" indent="0" algn="just">
              <a:buNone/>
            </a:pPr>
            <a:r>
              <a:rPr lang="en-US" sz="3600" b="1" dirty="0" smtClean="0">
                <a:latin typeface="Times New Roman" panose="02020603050405020304" pitchFamily="18" charset="0"/>
                <a:cs typeface="Times New Roman" panose="02020603050405020304" pitchFamily="18" charset="0"/>
              </a:rPr>
              <a:t>Pseudoplastic substances </a:t>
            </a:r>
            <a:r>
              <a:rPr lang="en-US" sz="3600" dirty="0">
                <a:latin typeface="Times New Roman" panose="02020603050405020304" pitchFamily="18" charset="0"/>
                <a:cs typeface="Times New Roman" panose="02020603050405020304" pitchFamily="18" charset="0"/>
              </a:rPr>
              <a:t>such as tragacanth, sodium alginate, and sodium carboxymethylcellulose show these desirable </a:t>
            </a:r>
            <a:r>
              <a:rPr lang="en-US" sz="3600" dirty="0" smtClean="0">
                <a:latin typeface="Times New Roman" panose="02020603050405020304" pitchFamily="18" charset="0"/>
                <a:cs typeface="Times New Roman" panose="02020603050405020304" pitchFamily="18" charset="0"/>
              </a:rPr>
              <a:t>qualities.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113567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stretch>
            <a:fillRect/>
          </a:stretch>
        </p:blipFill>
        <p:spPr>
          <a:xfrm>
            <a:off x="1219200" y="491838"/>
            <a:ext cx="6705600" cy="6019800"/>
          </a:xfrm>
          <a:prstGeom prst="rect">
            <a:avLst/>
          </a:prstGeom>
        </p:spPr>
      </p:pic>
    </p:spTree>
    <p:extLst>
      <p:ext uri="{BB962C8B-B14F-4D97-AF65-F5344CB8AC3E}">
        <p14:creationId xmlns:p14="http://schemas.microsoft.com/office/powerpoint/2010/main" val="379203118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marL="0" indent="0" algn="just">
              <a:buNone/>
            </a:pPr>
            <a:r>
              <a:rPr lang="en-US" b="1" dirty="0">
                <a:latin typeface="Times New Roman" panose="02020603050405020304" pitchFamily="18" charset="0"/>
                <a:cs typeface="Times New Roman" panose="02020603050405020304" pitchFamily="18" charset="0"/>
              </a:rPr>
              <a:t>Shear rate</a:t>
            </a:r>
            <a:r>
              <a:rPr lang="en-US" dirty="0">
                <a:latin typeface="Times New Roman" panose="02020603050405020304" pitchFamily="18" charset="0"/>
                <a:cs typeface="Times New Roman" panose="02020603050405020304" pitchFamily="18" charset="0"/>
              </a:rPr>
              <a:t> is the </a:t>
            </a:r>
            <a:r>
              <a:rPr lang="en-US" b="1" dirty="0">
                <a:latin typeface="Times New Roman" panose="02020603050405020304" pitchFamily="18" charset="0"/>
                <a:cs typeface="Times New Roman" panose="02020603050405020304" pitchFamily="18" charset="0"/>
              </a:rPr>
              <a:t>rate</a:t>
            </a:r>
            <a:r>
              <a:rPr lang="en-US" dirty="0">
                <a:latin typeface="Times New Roman" panose="02020603050405020304" pitchFamily="18" charset="0"/>
                <a:cs typeface="Times New Roman" panose="02020603050405020304" pitchFamily="18" charset="0"/>
              </a:rPr>
              <a:t> at which a fluid is </a:t>
            </a:r>
            <a:r>
              <a:rPr lang="en-US" b="1" dirty="0">
                <a:latin typeface="Times New Roman" panose="02020603050405020304" pitchFamily="18" charset="0"/>
                <a:cs typeface="Times New Roman" panose="02020603050405020304" pitchFamily="18" charset="0"/>
              </a:rPr>
              <a:t>sheared</a:t>
            </a:r>
            <a:r>
              <a:rPr lang="en-US" dirty="0">
                <a:latin typeface="Times New Roman" panose="02020603050405020304" pitchFamily="18" charset="0"/>
                <a:cs typeface="Times New Roman" panose="02020603050405020304" pitchFamily="18" charset="0"/>
              </a:rPr>
              <a:t> or “worked” during flow. In more technical terms, it is the </a:t>
            </a:r>
            <a:r>
              <a:rPr lang="en-US" b="1" dirty="0">
                <a:latin typeface="Times New Roman" panose="02020603050405020304" pitchFamily="18" charset="0"/>
                <a:cs typeface="Times New Roman" panose="02020603050405020304" pitchFamily="18" charset="0"/>
              </a:rPr>
              <a:t>rate</a:t>
            </a:r>
            <a:r>
              <a:rPr lang="en-US" dirty="0">
                <a:latin typeface="Times New Roman" panose="02020603050405020304" pitchFamily="18" charset="0"/>
                <a:cs typeface="Times New Roman" panose="02020603050405020304" pitchFamily="18" charset="0"/>
              </a:rPr>
              <a:t> at which fluid layers or laminae move past each other. ... The </a:t>
            </a:r>
            <a:r>
              <a:rPr lang="en-US" b="1" dirty="0">
                <a:latin typeface="Times New Roman" panose="02020603050405020304" pitchFamily="18" charset="0"/>
                <a:cs typeface="Times New Roman" panose="02020603050405020304" pitchFamily="18" charset="0"/>
              </a:rPr>
              <a:t>shear stress</a:t>
            </a:r>
            <a:r>
              <a:rPr lang="en-US" dirty="0">
                <a:latin typeface="Times New Roman" panose="02020603050405020304" pitchFamily="18" charset="0"/>
                <a:cs typeface="Times New Roman" panose="02020603050405020304" pitchFamily="18" charset="0"/>
              </a:rPr>
              <a:t>, τ, is the force per area, dynes/cm</a:t>
            </a:r>
            <a:r>
              <a:rPr lang="en-US" baseline="30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The viscosity, η, is the relationship between the </a:t>
            </a:r>
            <a:r>
              <a:rPr lang="en-US" b="1" dirty="0">
                <a:latin typeface="Times New Roman" panose="02020603050405020304" pitchFamily="18" charset="0"/>
                <a:cs typeface="Times New Roman" panose="02020603050405020304" pitchFamily="18" charset="0"/>
              </a:rPr>
              <a:t>shear stress</a:t>
            </a:r>
            <a:r>
              <a:rPr lang="en-US" dirty="0">
                <a:latin typeface="Times New Roman" panose="02020603050405020304" pitchFamily="18" charset="0"/>
                <a:cs typeface="Times New Roman" panose="02020603050405020304" pitchFamily="18" charset="0"/>
              </a:rPr>
              <a:t> and the </a:t>
            </a:r>
            <a:r>
              <a:rPr lang="en-US" b="1" dirty="0">
                <a:latin typeface="Times New Roman" panose="02020603050405020304" pitchFamily="18" charset="0"/>
                <a:cs typeface="Times New Roman" panose="02020603050405020304" pitchFamily="18" charset="0"/>
              </a:rPr>
              <a:t>shear rate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623558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Newtonian liquid glycerin is included in the graph for comparison. Its viscosity is suitable for suspending particles but is too high to pour easily and to spread on the skin. Furthermore, glycerin shows the undesirable property of tackiness (stickiness) and is too hygroscopic to use in undiluted </a:t>
            </a:r>
            <a:r>
              <a:rPr lang="en-US" sz="3600" dirty="0" smtClean="0">
                <a:latin typeface="Times New Roman" panose="02020603050405020304" pitchFamily="18" charset="0"/>
                <a:cs typeface="Times New Roman" panose="02020603050405020304" pitchFamily="18" charset="0"/>
              </a:rPr>
              <a:t>form</a:t>
            </a:r>
            <a:r>
              <a:rPr lang="en-US" sz="3600" dirty="0" smtClean="0">
                <a:latin typeface="Times New Roman" panose="02020603050405020304" pitchFamily="18" charset="0"/>
                <a:cs typeface="Times New Roman" panose="02020603050405020304" pitchFamily="18" charset="0"/>
              </a:rPr>
              <a:t>.</a:t>
            </a:r>
          </a:p>
          <a:p>
            <a:pPr marL="0" indent="0" algn="just">
              <a:buNone/>
            </a:pPr>
            <a:r>
              <a:rPr lang="en-US" sz="2400" b="1" dirty="0">
                <a:latin typeface="Times New Roman" panose="02020603050405020304" pitchFamily="18" charset="0"/>
                <a:cs typeface="Times New Roman" panose="02020603050405020304" pitchFamily="18" charset="0"/>
              </a:rPr>
              <a:t>Newtonian fluid definition</a:t>
            </a:r>
            <a:r>
              <a:rPr lang="en-US" sz="2400" dirty="0">
                <a:latin typeface="Times New Roman" panose="02020603050405020304" pitchFamily="18" charset="0"/>
                <a:cs typeface="Times New Roman" panose="02020603050405020304" pitchFamily="18" charset="0"/>
              </a:rPr>
              <a:t> is - a fluid whose viscosity does not change with rate of flow.</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069073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3600" dirty="0">
                <a:latin typeface="Times New Roman" panose="02020603050405020304" pitchFamily="18" charset="0"/>
                <a:cs typeface="Times New Roman" panose="02020603050405020304" pitchFamily="18" charset="0"/>
              </a:rPr>
              <a:t>A suspending agent that is thixotropic as well as pseudoplastic should prove to be useful because it forms a gel on standing and becomes fluid when </a:t>
            </a:r>
            <a:r>
              <a:rPr lang="en-US" sz="3600" dirty="0" smtClean="0">
                <a:latin typeface="Times New Roman" panose="02020603050405020304" pitchFamily="18" charset="0"/>
                <a:cs typeface="Times New Roman" panose="02020603050405020304" pitchFamily="18" charset="0"/>
              </a:rPr>
              <a:t>disturbed.</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0428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None/>
            </a:pPr>
            <a:r>
              <a:rPr lang="en-US" dirty="0" smtClean="0"/>
              <a:t>	</a:t>
            </a:r>
            <a:r>
              <a:rPr lang="en-US" b="1" dirty="0" smtClean="0">
                <a:latin typeface="Times New Roman" pitchFamily="18" charset="0"/>
                <a:cs typeface="Times New Roman" pitchFamily="18" charset="0"/>
              </a:rPr>
              <a:t>Advantages of suspension</a:t>
            </a:r>
          </a:p>
          <a:p>
            <a:pPr algn="just">
              <a:buNone/>
            </a:pPr>
            <a:r>
              <a:rPr lang="en-US" dirty="0" smtClean="0">
                <a:latin typeface="Times New Roman" pitchFamily="18" charset="0"/>
                <a:cs typeface="Times New Roman" pitchFamily="18" charset="0"/>
              </a:rPr>
              <a:t>	1. </a:t>
            </a:r>
            <a:r>
              <a:rPr lang="en-US" dirty="0">
                <a:latin typeface="Times New Roman" pitchFamily="18" charset="0"/>
                <a:cs typeface="Times New Roman" pitchFamily="18" charset="0"/>
              </a:rPr>
              <a:t>Suspensions offer an </a:t>
            </a:r>
            <a:r>
              <a:rPr lang="en-US" dirty="0" smtClean="0">
                <a:latin typeface="Times New Roman" pitchFamily="18" charset="0"/>
                <a:cs typeface="Times New Roman" pitchFamily="18" charset="0"/>
              </a:rPr>
              <a:t>alternative oral </a:t>
            </a:r>
            <a:r>
              <a:rPr lang="en-US" dirty="0">
                <a:latin typeface="Times New Roman" pitchFamily="18" charset="0"/>
                <a:cs typeface="Times New Roman" pitchFamily="18" charset="0"/>
              </a:rPr>
              <a:t>dosage form for patients who cannot swallow a tablet </a:t>
            </a:r>
            <a:r>
              <a:rPr lang="en-US" dirty="0" smtClean="0">
                <a:latin typeface="Times New Roman" pitchFamily="18" charset="0"/>
                <a:cs typeface="Times New Roman" pitchFamily="18" charset="0"/>
              </a:rPr>
              <a:t>or capsule </a:t>
            </a:r>
            <a:r>
              <a:rPr lang="en-US" dirty="0">
                <a:latin typeface="Times New Roman" pitchFamily="18" charset="0"/>
                <a:cs typeface="Times New Roman" pitchFamily="18" charset="0"/>
              </a:rPr>
              <a:t>such as pediatric and geriatric patients. Oral </a:t>
            </a:r>
            <a:r>
              <a:rPr lang="en-US" dirty="0" smtClean="0">
                <a:latin typeface="Times New Roman" pitchFamily="18" charset="0"/>
                <a:cs typeface="Times New Roman" pitchFamily="18" charset="0"/>
              </a:rPr>
              <a:t>antibiotics, analgesic </a:t>
            </a:r>
            <a:r>
              <a:rPr lang="en-US" dirty="0">
                <a:latin typeface="Times New Roman" pitchFamily="18" charset="0"/>
                <a:cs typeface="Times New Roman" pitchFamily="18" charset="0"/>
              </a:rPr>
              <a:t>and antipyretic drugs are commonly </a:t>
            </a:r>
            <a:r>
              <a:rPr lang="en-US" dirty="0" smtClean="0">
                <a:latin typeface="Times New Roman" pitchFamily="18" charset="0"/>
                <a:cs typeface="Times New Roman" pitchFamily="18" charset="0"/>
              </a:rPr>
              <a:t>administered as </a:t>
            </a:r>
            <a:r>
              <a:rPr lang="en-US" dirty="0">
                <a:latin typeface="Times New Roman" pitchFamily="18" charset="0"/>
                <a:cs typeface="Times New Roman" pitchFamily="18" charset="0"/>
              </a:rPr>
              <a:t>suspensions to these groups of patients</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2. </a:t>
            </a:r>
            <a:r>
              <a:rPr lang="en-US" dirty="0">
                <a:latin typeface="Times New Roman" pitchFamily="18" charset="0"/>
                <a:cs typeface="Times New Roman" pitchFamily="18" charset="0"/>
              </a:rPr>
              <a:t>Suspensions are </a:t>
            </a:r>
            <a:r>
              <a:rPr lang="en-US" dirty="0" smtClean="0">
                <a:latin typeface="Times New Roman" pitchFamily="18" charset="0"/>
                <a:cs typeface="Times New Roman" pitchFamily="18" charset="0"/>
              </a:rPr>
              <a:t>often used </a:t>
            </a:r>
            <a:r>
              <a:rPr lang="en-US" dirty="0">
                <a:latin typeface="Times New Roman" pitchFamily="18" charset="0"/>
                <a:cs typeface="Times New Roman" pitchFamily="18" charset="0"/>
              </a:rPr>
              <a:t>to deliver poorly water-soluble drugs which cannot </a:t>
            </a:r>
            <a:r>
              <a:rPr lang="en-US" dirty="0" smtClean="0">
                <a:latin typeface="Times New Roman" pitchFamily="18" charset="0"/>
                <a:cs typeface="Times New Roman" pitchFamily="18" charset="0"/>
              </a:rPr>
              <a:t>be formulated </a:t>
            </a:r>
            <a:r>
              <a:rPr lang="en-US" dirty="0">
                <a:latin typeface="Times New Roman" pitchFamily="18" charset="0"/>
                <a:cs typeface="Times New Roman" pitchFamily="18" charset="0"/>
              </a:rPr>
              <a:t>as aqueous solutions.</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r>
              <a:rPr lang="en-US" b="1" dirty="0" smtClean="0">
                <a:latin typeface="Times New Roman" pitchFamily="18" charset="0"/>
                <a:cs typeface="Times New Roman" pitchFamily="18" charset="0"/>
              </a:rPr>
              <a:t>Pharmaceutical applications of suspensions</a:t>
            </a:r>
          </a:p>
          <a:p>
            <a:pPr algn="just">
              <a:buNone/>
            </a:pPr>
            <a:r>
              <a:rPr lang="en-US" dirty="0" smtClean="0">
                <a:latin typeface="Times New Roman" pitchFamily="18" charset="0"/>
                <a:cs typeface="Times New Roman" pitchFamily="18" charset="0"/>
              </a:rPr>
              <a:t>	Suspensions </a:t>
            </a:r>
            <a:r>
              <a:rPr lang="en-US" dirty="0">
                <a:latin typeface="Times New Roman" pitchFamily="18" charset="0"/>
                <a:cs typeface="Times New Roman" pitchFamily="18" charset="0"/>
              </a:rPr>
              <a:t>can be used as oral dosage </a:t>
            </a:r>
            <a:r>
              <a:rPr lang="en-US" dirty="0" smtClean="0">
                <a:latin typeface="Times New Roman" pitchFamily="18" charset="0"/>
                <a:cs typeface="Times New Roman" pitchFamily="18" charset="0"/>
              </a:rPr>
              <a:t>forms, applied </a:t>
            </a:r>
            <a:r>
              <a:rPr lang="en-US" dirty="0">
                <a:latin typeface="Times New Roman" pitchFamily="18" charset="0"/>
                <a:cs typeface="Times New Roman" pitchFamily="18" charset="0"/>
              </a:rPr>
              <a:t>topically to the skin or mucous </a:t>
            </a:r>
            <a:r>
              <a:rPr lang="en-US" dirty="0" smtClean="0">
                <a:latin typeface="Times New Roman" pitchFamily="18" charset="0"/>
                <a:cs typeface="Times New Roman" pitchFamily="18" charset="0"/>
              </a:rPr>
              <a:t>membrane surfaces</a:t>
            </a:r>
            <a:r>
              <a:rPr lang="en-US" dirty="0">
                <a:latin typeface="Times New Roman" pitchFamily="18" charset="0"/>
                <a:cs typeface="Times New Roman" pitchFamily="18" charset="0"/>
              </a:rPr>
              <a:t>, or given parenterally by injection.</a:t>
            </a:r>
          </a:p>
          <a:p>
            <a:pPr algn="just">
              <a:buNone/>
            </a:pPr>
            <a:r>
              <a:rPr lang="en-US" b="1" dirty="0" smtClean="0">
                <a:latin typeface="Times New Roman" pitchFamily="18" charset="0"/>
                <a:cs typeface="Times New Roman" pitchFamily="18" charset="0"/>
              </a:rPr>
              <a:t>	Suspensions </a:t>
            </a:r>
            <a:r>
              <a:rPr lang="en-US" b="1" dirty="0">
                <a:latin typeface="Times New Roman" pitchFamily="18" charset="0"/>
                <a:cs typeface="Times New Roman" pitchFamily="18" charset="0"/>
              </a:rPr>
              <a:t>as oral drug </a:t>
            </a:r>
            <a:r>
              <a:rPr lang="en-US" b="1" dirty="0" smtClean="0">
                <a:latin typeface="Times New Roman" pitchFamily="18" charset="0"/>
                <a:cs typeface="Times New Roman" pitchFamily="18" charset="0"/>
              </a:rPr>
              <a:t>delivery systems</a:t>
            </a:r>
            <a:endParaRPr lang="en-US" b="1" dirty="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1. Many </a:t>
            </a:r>
            <a:r>
              <a:rPr lang="en-US" dirty="0">
                <a:latin typeface="Times New Roman" pitchFamily="18" charset="0"/>
                <a:cs typeface="Times New Roman" pitchFamily="18" charset="0"/>
              </a:rPr>
              <a:t>people have difficulty in swallowing </a:t>
            </a:r>
            <a:r>
              <a:rPr lang="en-US" dirty="0" smtClean="0">
                <a:latin typeface="Times New Roman" pitchFamily="18" charset="0"/>
                <a:cs typeface="Times New Roman" pitchFamily="18" charset="0"/>
              </a:rPr>
              <a:t>solid dosage </a:t>
            </a:r>
            <a:r>
              <a:rPr lang="en-US" dirty="0">
                <a:latin typeface="Times New Roman" pitchFamily="18" charset="0"/>
                <a:cs typeface="Times New Roman" pitchFamily="18" charset="0"/>
              </a:rPr>
              <a:t>forms and therefore require the drug to </a:t>
            </a:r>
            <a:r>
              <a:rPr lang="en-US" dirty="0" smtClean="0">
                <a:latin typeface="Times New Roman" pitchFamily="18" charset="0"/>
                <a:cs typeface="Times New Roman" pitchFamily="18" charset="0"/>
              </a:rPr>
              <a:t>be dispersed </a:t>
            </a:r>
            <a:r>
              <a:rPr lang="en-US" dirty="0">
                <a:latin typeface="Times New Roman" pitchFamily="18" charset="0"/>
                <a:cs typeface="Times New Roman" pitchFamily="18" charset="0"/>
              </a:rPr>
              <a:t>in a liquid.</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None/>
            </a:pPr>
            <a:r>
              <a:rPr lang="en-US" dirty="0" smtClean="0">
                <a:latin typeface="Times New Roman" pitchFamily="18" charset="0"/>
                <a:cs typeface="Times New Roman" pitchFamily="18" charset="0"/>
              </a:rPr>
              <a:t>	2. </a:t>
            </a:r>
            <a:r>
              <a:rPr lang="en-US" dirty="0">
                <a:latin typeface="Times New Roman" pitchFamily="18" charset="0"/>
                <a:cs typeface="Times New Roman" pitchFamily="18" charset="0"/>
              </a:rPr>
              <a:t>Some materials are required to be present in </a:t>
            </a:r>
            <a:r>
              <a:rPr lang="en-US" dirty="0" smtClean="0">
                <a:latin typeface="Times New Roman" pitchFamily="18" charset="0"/>
                <a:cs typeface="Times New Roman" pitchFamily="18" charset="0"/>
              </a:rPr>
              <a:t>the gastrointestinal </a:t>
            </a:r>
            <a:r>
              <a:rPr lang="en-US" dirty="0">
                <a:latin typeface="Times New Roman" pitchFamily="18" charset="0"/>
                <a:cs typeface="Times New Roman" pitchFamily="18" charset="0"/>
              </a:rPr>
              <a:t>tract in a finely divided form, </a:t>
            </a:r>
            <a:r>
              <a:rPr lang="en-US" dirty="0" smtClean="0">
                <a:latin typeface="Times New Roman" pitchFamily="18" charset="0"/>
                <a:cs typeface="Times New Roman" pitchFamily="18" charset="0"/>
              </a:rPr>
              <a:t>and their </a:t>
            </a:r>
            <a:r>
              <a:rPr lang="en-US" dirty="0">
                <a:latin typeface="Times New Roman" pitchFamily="18" charset="0"/>
                <a:cs typeface="Times New Roman" pitchFamily="18" charset="0"/>
              </a:rPr>
              <a:t>formulation as suspensions will provide </a:t>
            </a:r>
            <a:r>
              <a:rPr lang="en-US" dirty="0" smtClean="0">
                <a:latin typeface="Times New Roman" pitchFamily="18" charset="0"/>
                <a:cs typeface="Times New Roman" pitchFamily="18" charset="0"/>
              </a:rPr>
              <a:t>the desired </a:t>
            </a:r>
            <a:r>
              <a:rPr lang="en-US" dirty="0">
                <a:latin typeface="Times New Roman" pitchFamily="18" charset="0"/>
                <a:cs typeface="Times New Roman" pitchFamily="18" charset="0"/>
              </a:rPr>
              <a:t>high surface area. Solids such as </a:t>
            </a:r>
            <a:r>
              <a:rPr lang="en-US" dirty="0" smtClean="0">
                <a:latin typeface="Times New Roman" pitchFamily="18" charset="0"/>
                <a:cs typeface="Times New Roman" pitchFamily="18" charset="0"/>
              </a:rPr>
              <a:t>kaolin, magnesium </a:t>
            </a:r>
            <a:r>
              <a:rPr lang="en-US" dirty="0">
                <a:latin typeface="Times New Roman" pitchFamily="18" charset="0"/>
                <a:cs typeface="Times New Roman" pitchFamily="18" charset="0"/>
              </a:rPr>
              <a:t>carbonate and magnesium trisilicate, </a:t>
            </a:r>
            <a:r>
              <a:rPr lang="en-US" dirty="0" smtClean="0">
                <a:latin typeface="Times New Roman" pitchFamily="18" charset="0"/>
                <a:cs typeface="Times New Roman" pitchFamily="18" charset="0"/>
              </a:rPr>
              <a:t>for example</a:t>
            </a:r>
            <a:r>
              <a:rPr lang="en-US" dirty="0">
                <a:latin typeface="Times New Roman" pitchFamily="18" charset="0"/>
                <a:cs typeface="Times New Roman" pitchFamily="18" charset="0"/>
              </a:rPr>
              <a:t>, are used for the adsorption of toxins, or </a:t>
            </a:r>
            <a:r>
              <a:rPr lang="en-US" dirty="0" smtClean="0">
                <a:latin typeface="Times New Roman" pitchFamily="18" charset="0"/>
                <a:cs typeface="Times New Roman" pitchFamily="18" charset="0"/>
              </a:rPr>
              <a:t>to neutralize </a:t>
            </a:r>
            <a:r>
              <a:rPr lang="en-US" dirty="0">
                <a:latin typeface="Times New Roman" pitchFamily="18" charset="0"/>
                <a:cs typeface="Times New Roman" pitchFamily="18" charset="0"/>
              </a:rPr>
              <a:t>excess acidity.</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None/>
            </a:pPr>
            <a:r>
              <a:rPr lang="en-US" dirty="0" smtClean="0">
                <a:latin typeface="Times New Roman" pitchFamily="18" charset="0"/>
                <a:cs typeface="Times New Roman" pitchFamily="18" charset="0"/>
              </a:rPr>
              <a:t>	3. </a:t>
            </a:r>
            <a:r>
              <a:rPr lang="en-US" dirty="0">
                <a:latin typeface="Times New Roman" pitchFamily="18" charset="0"/>
                <a:cs typeface="Times New Roman" pitchFamily="18" charset="0"/>
              </a:rPr>
              <a:t>The taste of most drugs is more noticeable if it </a:t>
            </a:r>
            <a:r>
              <a:rPr lang="en-US" dirty="0" smtClean="0">
                <a:latin typeface="Times New Roman" pitchFamily="18" charset="0"/>
                <a:cs typeface="Times New Roman" pitchFamily="18" charset="0"/>
              </a:rPr>
              <a:t>is in </a:t>
            </a:r>
            <a:r>
              <a:rPr lang="en-US" dirty="0">
                <a:latin typeface="Times New Roman" pitchFamily="18" charset="0"/>
                <a:cs typeface="Times New Roman" pitchFamily="18" charset="0"/>
              </a:rPr>
              <a:t>solution rather than in an insoluble </a:t>
            </a:r>
            <a:r>
              <a:rPr lang="en-US" dirty="0" smtClean="0">
                <a:latin typeface="Times New Roman" pitchFamily="18" charset="0"/>
                <a:cs typeface="Times New Roman" pitchFamily="18" charset="0"/>
              </a:rPr>
              <a:t>form. Paracetamol </a:t>
            </a:r>
            <a:r>
              <a:rPr lang="en-US" dirty="0">
                <a:latin typeface="Times New Roman" pitchFamily="18" charset="0"/>
                <a:cs typeface="Times New Roman" pitchFamily="18" charset="0"/>
              </a:rPr>
              <a:t>is available both in solution </a:t>
            </a:r>
            <a:r>
              <a:rPr lang="en-US" dirty="0" smtClean="0">
                <a:latin typeface="Times New Roman" pitchFamily="18" charset="0"/>
                <a:cs typeface="Times New Roman" pitchFamily="18" charset="0"/>
              </a:rPr>
              <a:t>as Paediatric </a:t>
            </a:r>
            <a:r>
              <a:rPr lang="en-US" dirty="0">
                <a:latin typeface="Times New Roman" pitchFamily="18" charset="0"/>
                <a:cs typeface="Times New Roman" pitchFamily="18" charset="0"/>
              </a:rPr>
              <a:t>Paracetamol Oral Solution and also as </a:t>
            </a:r>
            <a:r>
              <a:rPr lang="en-US" dirty="0" smtClean="0">
                <a:latin typeface="Times New Roman" pitchFamily="18" charset="0"/>
                <a:cs typeface="Times New Roman" pitchFamily="18" charset="0"/>
              </a:rPr>
              <a:t>a suspension</a:t>
            </a:r>
            <a:r>
              <a:rPr lang="en-US" dirty="0">
                <a:latin typeface="Times New Roman" pitchFamily="18" charset="0"/>
                <a:cs typeface="Times New Roman" pitchFamily="18" charset="0"/>
              </a:rPr>
              <a:t>. The latter is more palatable, and </a:t>
            </a:r>
            <a:r>
              <a:rPr lang="en-US" dirty="0" smtClean="0">
                <a:latin typeface="Times New Roman" pitchFamily="18" charset="0"/>
                <a:cs typeface="Times New Roman" pitchFamily="18" charset="0"/>
              </a:rPr>
              <a:t>therefore particularly </a:t>
            </a:r>
            <a:r>
              <a:rPr lang="en-US" dirty="0">
                <a:latin typeface="Times New Roman" pitchFamily="18" charset="0"/>
                <a:cs typeface="Times New Roman" pitchFamily="18" charset="0"/>
              </a:rPr>
              <a:t>suitable for children. For the </a:t>
            </a:r>
            <a:r>
              <a:rPr lang="en-US" dirty="0" smtClean="0">
                <a:latin typeface="Times New Roman" pitchFamily="18" charset="0"/>
                <a:cs typeface="Times New Roman" pitchFamily="18" charset="0"/>
              </a:rPr>
              <a:t>same reason </a:t>
            </a:r>
            <a:r>
              <a:rPr lang="en-US" dirty="0">
                <a:latin typeface="Times New Roman" pitchFamily="18" charset="0"/>
                <a:cs typeface="Times New Roman" pitchFamily="18" charset="0"/>
              </a:rPr>
              <a:t>chloramphenicol mixtures can be </a:t>
            </a:r>
            <a:r>
              <a:rPr lang="en-US" dirty="0" smtClean="0">
                <a:latin typeface="Times New Roman" pitchFamily="18" charset="0"/>
                <a:cs typeface="Times New Roman" pitchFamily="18" charset="0"/>
              </a:rPr>
              <a:t>formulated as </a:t>
            </a:r>
            <a:r>
              <a:rPr lang="en-US" dirty="0">
                <a:latin typeface="Times New Roman" pitchFamily="18" charset="0"/>
                <a:cs typeface="Times New Roman" pitchFamily="18" charset="0"/>
              </a:rPr>
              <a:t>suspensions containing the insoluble </a:t>
            </a:r>
            <a:r>
              <a:rPr lang="en-US" dirty="0" smtClean="0">
                <a:latin typeface="Times New Roman" pitchFamily="18" charset="0"/>
                <a:cs typeface="Times New Roman" pitchFamily="18" charset="0"/>
              </a:rPr>
              <a:t>chloramphenicol palmitate</a:t>
            </a:r>
            <a:r>
              <a:rPr lang="en-US" dirty="0">
                <a:latin typeface="Times New Roman" pitchFamily="18" charset="0"/>
                <a:cs typeface="Times New Roman" pitchFamily="18" charset="0"/>
              </a:rPr>
              <a:t>.</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lgn="just">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Suspensions </a:t>
            </a:r>
            <a:r>
              <a:rPr lang="en-US" b="1" dirty="0">
                <a:latin typeface="Times New Roman" pitchFamily="18" charset="0"/>
                <a:cs typeface="Times New Roman" pitchFamily="18" charset="0"/>
              </a:rPr>
              <a:t>for topical administration</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Suspensions </a:t>
            </a:r>
            <a:r>
              <a:rPr lang="en-US" dirty="0">
                <a:latin typeface="Times New Roman" pitchFamily="18" charset="0"/>
                <a:cs typeface="Times New Roman" pitchFamily="18" charset="0"/>
              </a:rPr>
              <a:t>of drugs can also be formulated </a:t>
            </a:r>
            <a:r>
              <a:rPr lang="en-US" dirty="0" smtClean="0">
                <a:latin typeface="Times New Roman" pitchFamily="18" charset="0"/>
                <a:cs typeface="Times New Roman" pitchFamily="18" charset="0"/>
              </a:rPr>
              <a:t>for topical application. </a:t>
            </a:r>
            <a:endParaRPr lang="en-US" dirty="0" smtClean="0">
              <a:latin typeface="Times New Roman" pitchFamily="18" charset="0"/>
              <a:cs typeface="Times New Roman" pitchFamily="18" charset="0"/>
            </a:endParaRPr>
          </a:p>
          <a:p>
            <a:pPr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They </a:t>
            </a:r>
            <a:r>
              <a:rPr lang="en-US" dirty="0">
                <a:latin typeface="Times New Roman" pitchFamily="18" charset="0"/>
                <a:cs typeface="Times New Roman" pitchFamily="18" charset="0"/>
              </a:rPr>
              <a:t>can be </a:t>
            </a:r>
            <a:r>
              <a:rPr lang="en-US" dirty="0" smtClean="0">
                <a:latin typeface="Times New Roman" pitchFamily="18" charset="0"/>
                <a:cs typeface="Times New Roman" pitchFamily="18" charset="0"/>
              </a:rPr>
              <a:t>fluid preparations</a:t>
            </a:r>
            <a:r>
              <a:rPr lang="en-US" dirty="0">
                <a:latin typeface="Times New Roman" pitchFamily="18" charset="0"/>
                <a:cs typeface="Times New Roman" pitchFamily="18" charset="0"/>
              </a:rPr>
              <a:t>, such as Calamine Lotion, which </a:t>
            </a:r>
            <a:r>
              <a:rPr lang="en-US" dirty="0" smtClean="0">
                <a:latin typeface="Times New Roman" pitchFamily="18" charset="0"/>
                <a:cs typeface="Times New Roman" pitchFamily="18" charset="0"/>
              </a:rPr>
              <a:t>are designed </a:t>
            </a:r>
            <a:r>
              <a:rPr lang="en-US" dirty="0">
                <a:latin typeface="Times New Roman" pitchFamily="18" charset="0"/>
                <a:cs typeface="Times New Roman" pitchFamily="18" charset="0"/>
              </a:rPr>
              <a:t>to leave a light deposit of the active </a:t>
            </a:r>
            <a:r>
              <a:rPr lang="en-US" dirty="0" smtClean="0">
                <a:latin typeface="Times New Roman" pitchFamily="18" charset="0"/>
                <a:cs typeface="Times New Roman" pitchFamily="18" charset="0"/>
              </a:rPr>
              <a:t>agent on </a:t>
            </a:r>
            <a:r>
              <a:rPr lang="en-US" dirty="0">
                <a:latin typeface="Times New Roman" pitchFamily="18" charset="0"/>
                <a:cs typeface="Times New Roman" pitchFamily="18" charset="0"/>
              </a:rPr>
              <a:t>the skin after quick evaporation of the </a:t>
            </a:r>
            <a:r>
              <a:rPr lang="en-US" dirty="0" smtClean="0">
                <a:latin typeface="Times New Roman" pitchFamily="18" charset="0"/>
                <a:cs typeface="Times New Roman" pitchFamily="18" charset="0"/>
              </a:rPr>
              <a:t>dispersion medium</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Some </a:t>
            </a:r>
            <a:r>
              <a:rPr lang="en-US" dirty="0">
                <a:latin typeface="Times New Roman" pitchFamily="18" charset="0"/>
                <a:cs typeface="Times New Roman" pitchFamily="18" charset="0"/>
              </a:rPr>
              <a:t>suspensions, such as pastes, </a:t>
            </a:r>
            <a:r>
              <a:rPr lang="en-US" dirty="0" smtClean="0">
                <a:latin typeface="Times New Roman" pitchFamily="18" charset="0"/>
                <a:cs typeface="Times New Roman" pitchFamily="18" charset="0"/>
              </a:rPr>
              <a:t>are semisolid </a:t>
            </a:r>
            <a:r>
              <a:rPr lang="en-US" dirty="0">
                <a:latin typeface="Times New Roman" pitchFamily="18" charset="0"/>
                <a:cs typeface="Times New Roman" pitchFamily="18" charset="0"/>
              </a:rPr>
              <a:t>in consistency and contain high </a:t>
            </a:r>
            <a:r>
              <a:rPr lang="en-US" dirty="0" smtClean="0">
                <a:latin typeface="Times New Roman" pitchFamily="18" charset="0"/>
                <a:cs typeface="Times New Roman" pitchFamily="18" charset="0"/>
              </a:rPr>
              <a:t>concentrations of dispersed powders. It </a:t>
            </a:r>
            <a:r>
              <a:rPr lang="en-US" dirty="0">
                <a:latin typeface="Times New Roman" pitchFamily="18" charset="0"/>
                <a:cs typeface="Times New Roman" pitchFamily="18" charset="0"/>
              </a:rPr>
              <a:t>may also be possible to suspend a </a:t>
            </a:r>
            <a:r>
              <a:rPr lang="en-US" dirty="0" smtClean="0">
                <a:latin typeface="Times New Roman" pitchFamily="18" charset="0"/>
                <a:cs typeface="Times New Roman" pitchFamily="18" charset="0"/>
              </a:rPr>
              <a:t>powdered drug </a:t>
            </a:r>
            <a:r>
              <a:rPr lang="en-US" dirty="0">
                <a:latin typeface="Times New Roman" pitchFamily="18" charset="0"/>
                <a:cs typeface="Times New Roman" pitchFamily="18" charset="0"/>
              </a:rPr>
              <a:t>in an emulsion base, as in Zinc Cream.</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buNone/>
            </a:pPr>
            <a:r>
              <a:rPr lang="en-US" b="1" dirty="0" smtClean="0">
                <a:latin typeface="Times New Roman" pitchFamily="18" charset="0"/>
                <a:cs typeface="Times New Roman" pitchFamily="18" charset="0"/>
              </a:rPr>
              <a:t>	Suspensions </a:t>
            </a:r>
            <a:r>
              <a:rPr lang="en-US" b="1" dirty="0">
                <a:latin typeface="Times New Roman" pitchFamily="18" charset="0"/>
                <a:cs typeface="Times New Roman" pitchFamily="18" charset="0"/>
              </a:rPr>
              <a:t>for parenteral use </a:t>
            </a:r>
            <a:r>
              <a:rPr lang="en-US" b="1" dirty="0" smtClean="0">
                <a:latin typeface="Times New Roman" pitchFamily="18" charset="0"/>
                <a:cs typeface="Times New Roman" pitchFamily="18" charset="0"/>
              </a:rPr>
              <a:t>and inhalation </a:t>
            </a:r>
            <a:r>
              <a:rPr lang="en-US" b="1" dirty="0">
                <a:latin typeface="Times New Roman" pitchFamily="18" charset="0"/>
                <a:cs typeface="Times New Roman" pitchFamily="18" charset="0"/>
              </a:rPr>
              <a:t>therapy</a:t>
            </a:r>
          </a:p>
          <a:p>
            <a:pPr algn="just">
              <a:buNone/>
            </a:pPr>
            <a:r>
              <a:rPr lang="en-US" dirty="0" smtClean="0">
                <a:latin typeface="Times New Roman" pitchFamily="18" charset="0"/>
                <a:cs typeface="Times New Roman" pitchFamily="18" charset="0"/>
              </a:rPr>
              <a:t>	Suspensions </a:t>
            </a:r>
            <a:r>
              <a:rPr lang="en-US" dirty="0">
                <a:latin typeface="Times New Roman" pitchFamily="18" charset="0"/>
                <a:cs typeface="Times New Roman" pitchFamily="18" charset="0"/>
              </a:rPr>
              <a:t>can also be formulated for </a:t>
            </a:r>
            <a:r>
              <a:rPr lang="en-US" dirty="0" smtClean="0">
                <a:latin typeface="Times New Roman" pitchFamily="18" charset="0"/>
                <a:cs typeface="Times New Roman" pitchFamily="18" charset="0"/>
              </a:rPr>
              <a:t>parenteral administration </a:t>
            </a:r>
            <a:r>
              <a:rPr lang="en-US" dirty="0">
                <a:latin typeface="Times New Roman" pitchFamily="18" charset="0"/>
                <a:cs typeface="Times New Roman" pitchFamily="18" charset="0"/>
              </a:rPr>
              <a:t>in order to control the rate </a:t>
            </a:r>
            <a:r>
              <a:rPr lang="en-US" dirty="0" smtClean="0">
                <a:latin typeface="Times New Roman" pitchFamily="18" charset="0"/>
                <a:cs typeface="Times New Roman" pitchFamily="18" charset="0"/>
              </a:rPr>
              <a:t>of absorption </a:t>
            </a:r>
            <a:r>
              <a:rPr lang="en-US" dirty="0">
                <a:latin typeface="Times New Roman" pitchFamily="18" charset="0"/>
                <a:cs typeface="Times New Roman" pitchFamily="18" charset="0"/>
              </a:rPr>
              <a:t>of the drug. </a:t>
            </a:r>
            <a:endParaRPr lang="en-US" dirty="0" smtClean="0">
              <a:latin typeface="Times New Roman" pitchFamily="18" charset="0"/>
              <a:cs typeface="Times New Roman" pitchFamily="18" charset="0"/>
            </a:endParaRPr>
          </a:p>
          <a:p>
            <a:pPr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By </a:t>
            </a:r>
            <a:r>
              <a:rPr lang="en-US" dirty="0">
                <a:latin typeface="Times New Roman" pitchFamily="18" charset="0"/>
                <a:cs typeface="Times New Roman" pitchFamily="18" charset="0"/>
              </a:rPr>
              <a:t>varying the size of </a:t>
            </a:r>
            <a:r>
              <a:rPr lang="en-US" dirty="0" smtClean="0">
                <a:latin typeface="Times New Roman" pitchFamily="18" charset="0"/>
                <a:cs typeface="Times New Roman" pitchFamily="18" charset="0"/>
              </a:rPr>
              <a:t>the dispersed </a:t>
            </a:r>
            <a:r>
              <a:rPr lang="en-US" dirty="0">
                <a:latin typeface="Times New Roman" pitchFamily="18" charset="0"/>
                <a:cs typeface="Times New Roman" pitchFamily="18" charset="0"/>
              </a:rPr>
              <a:t>particles of active agent, the duration </a:t>
            </a:r>
            <a:r>
              <a:rPr lang="en-US" dirty="0" smtClean="0">
                <a:latin typeface="Times New Roman" pitchFamily="18" charset="0"/>
                <a:cs typeface="Times New Roman" pitchFamily="18" charset="0"/>
              </a:rPr>
              <a:t>of activity </a:t>
            </a:r>
            <a:r>
              <a:rPr lang="en-US" dirty="0">
                <a:latin typeface="Times New Roman" pitchFamily="18" charset="0"/>
                <a:cs typeface="Times New Roman" pitchFamily="18" charset="0"/>
              </a:rPr>
              <a:t>can be controlled. The absorption rate of </a:t>
            </a: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drug into the bloodstream will then depend </a:t>
            </a:r>
            <a:r>
              <a:rPr lang="en-US" dirty="0" smtClean="0">
                <a:latin typeface="Times New Roman" pitchFamily="18" charset="0"/>
                <a:cs typeface="Times New Roman" pitchFamily="18" charset="0"/>
              </a:rPr>
              <a:t>simply on </a:t>
            </a:r>
            <a:r>
              <a:rPr lang="en-US" dirty="0">
                <a:latin typeface="Times New Roman" pitchFamily="18" charset="0"/>
                <a:cs typeface="Times New Roman" pitchFamily="18" charset="0"/>
              </a:rPr>
              <a:t>its rate of dissolution.</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algn="just">
              <a:buNone/>
            </a:pPr>
            <a:r>
              <a:rPr lang="en-US" dirty="0" smtClean="0">
                <a:latin typeface="Times New Roman" pitchFamily="18" charset="0"/>
                <a:cs typeface="Times New Roman" pitchFamily="18" charset="0"/>
              </a:rPr>
              <a:t>	If </a:t>
            </a:r>
            <a:r>
              <a:rPr lang="en-US" dirty="0">
                <a:latin typeface="Times New Roman" pitchFamily="18" charset="0"/>
                <a:cs typeface="Times New Roman" pitchFamily="18" charset="0"/>
              </a:rPr>
              <a:t>the drug is suspended </a:t>
            </a:r>
            <a:r>
              <a:rPr lang="en-US" dirty="0" smtClean="0">
                <a:latin typeface="Times New Roman" pitchFamily="18" charset="0"/>
                <a:cs typeface="Times New Roman" pitchFamily="18" charset="0"/>
              </a:rPr>
              <a:t>in a </a:t>
            </a:r>
            <a:r>
              <a:rPr lang="en-US" dirty="0">
                <a:latin typeface="Times New Roman" pitchFamily="18" charset="0"/>
                <a:cs typeface="Times New Roman" pitchFamily="18" charset="0"/>
              </a:rPr>
              <a:t>fixed oil such as arachis or sesame, the </a:t>
            </a:r>
            <a:r>
              <a:rPr lang="en-US" dirty="0" smtClean="0">
                <a:latin typeface="Times New Roman" pitchFamily="18" charset="0"/>
                <a:cs typeface="Times New Roman" pitchFamily="18" charset="0"/>
              </a:rPr>
              <a:t>product will </a:t>
            </a:r>
            <a:r>
              <a:rPr lang="en-US" dirty="0">
                <a:latin typeface="Times New Roman" pitchFamily="18" charset="0"/>
                <a:cs typeface="Times New Roman" pitchFamily="18" charset="0"/>
              </a:rPr>
              <a:t>remain after injection in the form of an </a:t>
            </a:r>
            <a:r>
              <a:rPr lang="en-US" dirty="0" smtClean="0">
                <a:latin typeface="Times New Roman" pitchFamily="18" charset="0"/>
                <a:cs typeface="Times New Roman" pitchFamily="18" charset="0"/>
              </a:rPr>
              <a:t>oil globule</a:t>
            </a:r>
            <a:r>
              <a:rPr lang="en-US" dirty="0">
                <a:latin typeface="Times New Roman" pitchFamily="18" charset="0"/>
                <a:cs typeface="Times New Roman" pitchFamily="18" charset="0"/>
              </a:rPr>
              <a:t>, thereby presenting to the tissue fluid </a:t>
            </a:r>
            <a:r>
              <a:rPr lang="en-US" dirty="0" smtClean="0">
                <a:latin typeface="Times New Roman" pitchFamily="18" charset="0"/>
                <a:cs typeface="Times New Roman" pitchFamily="18" charset="0"/>
              </a:rPr>
              <a:t>a small </a:t>
            </a:r>
            <a:r>
              <a:rPr lang="en-US" dirty="0">
                <a:latin typeface="Times New Roman" pitchFamily="18" charset="0"/>
                <a:cs typeface="Times New Roman" pitchFamily="18" charset="0"/>
              </a:rPr>
              <a:t>surface area from which the partitioning </a:t>
            </a:r>
            <a:r>
              <a:rPr lang="en-US" dirty="0" smtClean="0">
                <a:latin typeface="Times New Roman" pitchFamily="18" charset="0"/>
                <a:cs typeface="Times New Roman" pitchFamily="18" charset="0"/>
              </a:rPr>
              <a:t>of drug </a:t>
            </a:r>
            <a:r>
              <a:rPr lang="en-US" dirty="0">
                <a:latin typeface="Times New Roman" pitchFamily="18" charset="0"/>
                <a:cs typeface="Times New Roman" pitchFamily="18" charset="0"/>
              </a:rPr>
              <a:t>can occur. </a:t>
            </a:r>
            <a:endParaRPr lang="en-US" dirty="0" smtClean="0">
              <a:latin typeface="Times New Roman" pitchFamily="18" charset="0"/>
              <a:cs typeface="Times New Roman" pitchFamily="18" charset="0"/>
            </a:endParaRPr>
          </a:p>
          <a:p>
            <a:pPr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release of drug suspended in </a:t>
            </a:r>
            <a:r>
              <a:rPr lang="en-US" dirty="0" smtClean="0">
                <a:latin typeface="Times New Roman" pitchFamily="18" charset="0"/>
                <a:cs typeface="Times New Roman" pitchFamily="18" charset="0"/>
              </a:rPr>
              <a:t>an aqueous </a:t>
            </a:r>
            <a:r>
              <a:rPr lang="en-US" dirty="0">
                <a:latin typeface="Times New Roman" pitchFamily="18" charset="0"/>
                <a:cs typeface="Times New Roman" pitchFamily="18" charset="0"/>
              </a:rPr>
              <a:t>vehicle will be faster, as some diffusion </a:t>
            </a:r>
            <a:r>
              <a:rPr lang="en-US" dirty="0" smtClean="0">
                <a:latin typeface="Times New Roman" pitchFamily="18" charset="0"/>
                <a:cs typeface="Times New Roman" pitchFamily="18" charset="0"/>
              </a:rPr>
              <a:t>of the </a:t>
            </a:r>
            <a:r>
              <a:rPr lang="en-US" dirty="0">
                <a:latin typeface="Times New Roman" pitchFamily="18" charset="0"/>
                <a:cs typeface="Times New Roman" pitchFamily="18" charset="0"/>
              </a:rPr>
              <a:t>product will occur along muscle fibres </a:t>
            </a:r>
            <a:r>
              <a:rPr lang="en-US" dirty="0" smtClean="0">
                <a:latin typeface="Times New Roman" pitchFamily="18" charset="0"/>
                <a:cs typeface="Times New Roman" pitchFamily="18" charset="0"/>
              </a:rPr>
              <a:t>and become </a:t>
            </a:r>
            <a:r>
              <a:rPr lang="en-US" dirty="0">
                <a:latin typeface="Times New Roman" pitchFamily="18" charset="0"/>
                <a:cs typeface="Times New Roman" pitchFamily="18" charset="0"/>
              </a:rPr>
              <a:t>miscible with tissue fluid. This will </a:t>
            </a:r>
            <a:r>
              <a:rPr lang="en-US" dirty="0" smtClean="0">
                <a:latin typeface="Times New Roman" pitchFamily="18" charset="0"/>
                <a:cs typeface="Times New Roman" pitchFamily="18" charset="0"/>
              </a:rPr>
              <a:t>present a </a:t>
            </a:r>
            <a:r>
              <a:rPr lang="en-US" dirty="0">
                <a:latin typeface="Times New Roman" pitchFamily="18" charset="0"/>
                <a:cs typeface="Times New Roman" pitchFamily="18" charset="0"/>
              </a:rPr>
              <a:t>larger surface area from which the drug can </a:t>
            </a:r>
            <a:r>
              <a:rPr lang="en-US" dirty="0" smtClean="0">
                <a:latin typeface="Times New Roman" pitchFamily="18" charset="0"/>
                <a:cs typeface="Times New Roman" pitchFamily="18" charset="0"/>
              </a:rPr>
              <a:t>be released</a:t>
            </a:r>
            <a:r>
              <a:rPr lang="en-US" dirty="0">
                <a:latin typeface="Times New Roman" pitchFamily="18" charset="0"/>
                <a:cs typeface="Times New Roman" pitchFamily="18" charset="0"/>
              </a:rPr>
              <a:t>.</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buNone/>
            </a:pPr>
            <a:r>
              <a:rPr lang="en-US" dirty="0" smtClean="0">
                <a:latin typeface="Times New Roman" pitchFamily="18" charset="0"/>
                <a:cs typeface="Times New Roman" pitchFamily="18" charset="0"/>
              </a:rPr>
              <a:t>	Vaccines </a:t>
            </a:r>
            <a:r>
              <a:rPr lang="en-US" dirty="0">
                <a:latin typeface="Times New Roman" pitchFamily="18" charset="0"/>
                <a:cs typeface="Times New Roman" pitchFamily="18" charset="0"/>
              </a:rPr>
              <a:t>for the induction of immunity are </a:t>
            </a:r>
            <a:r>
              <a:rPr lang="en-US" dirty="0" smtClean="0">
                <a:latin typeface="Times New Roman" pitchFamily="18" charset="0"/>
                <a:cs typeface="Times New Roman" pitchFamily="18" charset="0"/>
              </a:rPr>
              <a:t>often formulated </a:t>
            </a:r>
            <a:r>
              <a:rPr lang="en-US" dirty="0">
                <a:latin typeface="Times New Roman" pitchFamily="18" charset="0"/>
                <a:cs typeface="Times New Roman" pitchFamily="18" charset="0"/>
              </a:rPr>
              <a:t>as dispersions of killed </a:t>
            </a:r>
            <a:r>
              <a:rPr lang="en-US" dirty="0" smtClean="0">
                <a:latin typeface="Times New Roman" pitchFamily="18" charset="0"/>
                <a:cs typeface="Times New Roman" pitchFamily="18" charset="0"/>
              </a:rPr>
              <a:t>microorganisms, as </a:t>
            </a:r>
            <a:r>
              <a:rPr lang="en-US" dirty="0">
                <a:latin typeface="Times New Roman" pitchFamily="18" charset="0"/>
                <a:cs typeface="Times New Roman" pitchFamily="18" charset="0"/>
              </a:rPr>
              <a:t>in Cholera Vaccine, or of the constituent </a:t>
            </a:r>
            <a:r>
              <a:rPr lang="en-US" dirty="0" smtClean="0">
                <a:latin typeface="Times New Roman" pitchFamily="18" charset="0"/>
                <a:cs typeface="Times New Roman" pitchFamily="18" charset="0"/>
              </a:rPr>
              <a:t>toxoids adsorbed </a:t>
            </a:r>
            <a:r>
              <a:rPr lang="en-US" dirty="0">
                <a:latin typeface="Times New Roman" pitchFamily="18" charset="0"/>
                <a:cs typeface="Times New Roman" pitchFamily="18" charset="0"/>
              </a:rPr>
              <a:t>on to a substrate of aluminium </a:t>
            </a:r>
            <a:r>
              <a:rPr lang="en-US" dirty="0" smtClean="0">
                <a:latin typeface="Times New Roman" pitchFamily="18" charset="0"/>
                <a:cs typeface="Times New Roman" pitchFamily="18" charset="0"/>
              </a:rPr>
              <a:t>hydroxide or </a:t>
            </a:r>
            <a:r>
              <a:rPr lang="en-US" dirty="0">
                <a:latin typeface="Times New Roman" pitchFamily="18" charset="0"/>
                <a:cs typeface="Times New Roman" pitchFamily="18" charset="0"/>
              </a:rPr>
              <a:t>phosphate, as in Adsorbed Diphtheria </a:t>
            </a:r>
            <a:r>
              <a:rPr lang="en-US" dirty="0" smtClean="0">
                <a:latin typeface="Times New Roman" pitchFamily="18" charset="0"/>
                <a:cs typeface="Times New Roman" pitchFamily="18" charset="0"/>
              </a:rPr>
              <a:t>and Tetanus </a:t>
            </a:r>
            <a:r>
              <a:rPr lang="en-US" dirty="0">
                <a:latin typeface="Times New Roman" pitchFamily="18" charset="0"/>
                <a:cs typeface="Times New Roman" pitchFamily="18" charset="0"/>
              </a:rPr>
              <a:t>Vaccine. Thus a prolonged antigenic </a:t>
            </a:r>
            <a:r>
              <a:rPr lang="en-US" dirty="0" smtClean="0">
                <a:latin typeface="Times New Roman" pitchFamily="18" charset="0"/>
                <a:cs typeface="Times New Roman" pitchFamily="18" charset="0"/>
              </a:rPr>
              <a:t>stimulus is </a:t>
            </a:r>
            <a:r>
              <a:rPr lang="en-US" dirty="0">
                <a:latin typeface="Times New Roman" pitchFamily="18" charset="0"/>
                <a:cs typeface="Times New Roman" pitchFamily="18" charset="0"/>
              </a:rPr>
              <a:t>provided, resulting in a high antibody titre.</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just">
              <a:buNone/>
            </a:pPr>
            <a:r>
              <a:rPr lang="en-US" dirty="0" smtClean="0">
                <a:latin typeface="Times New Roman" pitchFamily="18" charset="0"/>
                <a:cs typeface="Times New Roman" pitchFamily="18" charset="0"/>
              </a:rPr>
              <a:t>	Some </a:t>
            </a:r>
            <a:r>
              <a:rPr lang="en-US" dirty="0">
                <a:latin typeface="Times New Roman" pitchFamily="18" charset="0"/>
                <a:cs typeface="Times New Roman" pitchFamily="18" charset="0"/>
              </a:rPr>
              <a:t>X-ray contrast media are also formulated </a:t>
            </a:r>
            <a:r>
              <a:rPr lang="en-US" dirty="0" smtClean="0">
                <a:latin typeface="Times New Roman" pitchFamily="18" charset="0"/>
                <a:cs typeface="Times New Roman" pitchFamily="18" charset="0"/>
              </a:rPr>
              <a:t>in this </a:t>
            </a:r>
            <a:r>
              <a:rPr lang="en-US" dirty="0">
                <a:latin typeface="Times New Roman" pitchFamily="18" charset="0"/>
                <a:cs typeface="Times New Roman" pitchFamily="18" charset="0"/>
              </a:rPr>
              <a:t>way. Barium sulphate, for the examination of </a:t>
            </a:r>
            <a:r>
              <a:rPr lang="en-US" dirty="0" smtClean="0">
                <a:latin typeface="Times New Roman" pitchFamily="18" charset="0"/>
                <a:cs typeface="Times New Roman" pitchFamily="18" charset="0"/>
              </a:rPr>
              <a:t>the alimentary </a:t>
            </a:r>
            <a:r>
              <a:rPr lang="en-US" dirty="0">
                <a:latin typeface="Times New Roman" pitchFamily="18" charset="0"/>
                <a:cs typeface="Times New Roman" pitchFamily="18" charset="0"/>
              </a:rPr>
              <a:t>tract, is available as a suspension </a:t>
            </a:r>
            <a:r>
              <a:rPr lang="en-US" dirty="0" smtClean="0">
                <a:latin typeface="Times New Roman" pitchFamily="18" charset="0"/>
                <a:cs typeface="Times New Roman" pitchFamily="18" charset="0"/>
              </a:rPr>
              <a:t>for either </a:t>
            </a:r>
            <a:r>
              <a:rPr lang="en-US" dirty="0">
                <a:latin typeface="Times New Roman" pitchFamily="18" charset="0"/>
                <a:cs typeface="Times New Roman" pitchFamily="18" charset="0"/>
              </a:rPr>
              <a:t>oral or rectal administration, and </a:t>
            </a:r>
            <a:r>
              <a:rPr lang="en-US" dirty="0" smtClean="0">
                <a:latin typeface="Times New Roman" pitchFamily="18" charset="0"/>
                <a:cs typeface="Times New Roman" pitchFamily="18" charset="0"/>
              </a:rPr>
              <a:t>propyliodone is </a:t>
            </a:r>
            <a:r>
              <a:rPr lang="en-US" dirty="0">
                <a:latin typeface="Times New Roman" pitchFamily="18" charset="0"/>
                <a:cs typeface="Times New Roman" pitchFamily="18" charset="0"/>
              </a:rPr>
              <a:t>dispersed in either water or arachis oil </a:t>
            </a:r>
            <a:r>
              <a:rPr lang="en-US" dirty="0" smtClean="0">
                <a:latin typeface="Times New Roman" pitchFamily="18" charset="0"/>
                <a:cs typeface="Times New Roman" pitchFamily="18" charset="0"/>
              </a:rPr>
              <a:t>for examination </a:t>
            </a:r>
            <a:r>
              <a:rPr lang="en-US" dirty="0">
                <a:latin typeface="Times New Roman" pitchFamily="18" charset="0"/>
                <a:cs typeface="Times New Roman" pitchFamily="18" charset="0"/>
              </a:rPr>
              <a:t>of the bronchial tract.</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buNone/>
            </a:pPr>
            <a:r>
              <a:rPr lang="en-US" dirty="0" smtClean="0">
                <a:latin typeface="Times New Roman" pitchFamily="18" charset="0"/>
                <a:cs typeface="Times New Roman" pitchFamily="18" charset="0"/>
              </a:rPr>
              <a:t>	The </a:t>
            </a:r>
            <a:r>
              <a:rPr lang="en-US" dirty="0">
                <a:latin typeface="Times New Roman" pitchFamily="18" charset="0"/>
                <a:cs typeface="Times New Roman" pitchFamily="18" charset="0"/>
              </a:rPr>
              <a:t>adsorptive properties of fine powders are </a:t>
            </a:r>
            <a:r>
              <a:rPr lang="en-US" dirty="0" smtClean="0">
                <a:latin typeface="Times New Roman" pitchFamily="18" charset="0"/>
                <a:cs typeface="Times New Roman" pitchFamily="18" charset="0"/>
              </a:rPr>
              <a:t>also used </a:t>
            </a:r>
            <a:r>
              <a:rPr lang="en-US" dirty="0">
                <a:latin typeface="Times New Roman" pitchFamily="18" charset="0"/>
                <a:cs typeface="Times New Roman" pitchFamily="18" charset="0"/>
              </a:rPr>
              <a:t>in the formulation of some inhalations. </a:t>
            </a:r>
            <a:endParaRPr lang="en-US" dirty="0" smtClean="0">
              <a:latin typeface="Times New Roman" pitchFamily="18" charset="0"/>
              <a:cs typeface="Times New Roman" pitchFamily="18" charset="0"/>
            </a:endParaRPr>
          </a:p>
          <a:p>
            <a:pPr algn="just">
              <a:buNone/>
            </a:pPr>
            <a:r>
              <a:rPr lang="en-US">
                <a:latin typeface="Times New Roman" pitchFamily="18" charset="0"/>
                <a:cs typeface="Times New Roman" pitchFamily="18" charset="0"/>
              </a:rPr>
              <a:t>	</a:t>
            </a:r>
            <a:r>
              <a:rPr lang="en-US" smtClean="0">
                <a:latin typeface="Times New Roman" pitchFamily="18" charset="0"/>
                <a:cs typeface="Times New Roman" pitchFamily="18" charset="0"/>
              </a:rPr>
              <a:t>The </a:t>
            </a:r>
            <a:r>
              <a:rPr lang="en-US" dirty="0" smtClean="0">
                <a:latin typeface="Times New Roman" pitchFamily="18" charset="0"/>
                <a:cs typeface="Times New Roman" pitchFamily="18" charset="0"/>
              </a:rPr>
              <a:t>volatile </a:t>
            </a:r>
            <a:r>
              <a:rPr lang="en-US" dirty="0">
                <a:latin typeface="Times New Roman" pitchFamily="18" charset="0"/>
                <a:cs typeface="Times New Roman" pitchFamily="18" charset="0"/>
              </a:rPr>
              <a:t>components of menthol and eucalyptus </a:t>
            </a:r>
            <a:r>
              <a:rPr lang="en-US" dirty="0" smtClean="0">
                <a:latin typeface="Times New Roman" pitchFamily="18" charset="0"/>
                <a:cs typeface="Times New Roman" pitchFamily="18" charset="0"/>
              </a:rPr>
              <a:t>oil would </a:t>
            </a:r>
            <a:r>
              <a:rPr lang="en-US" dirty="0">
                <a:latin typeface="Times New Roman" pitchFamily="18" charset="0"/>
                <a:cs typeface="Times New Roman" pitchFamily="18" charset="0"/>
              </a:rPr>
              <a:t>be lost from solution very rapidly during </a:t>
            </a:r>
            <a:r>
              <a:rPr lang="en-US" dirty="0" smtClean="0">
                <a:latin typeface="Times New Roman" pitchFamily="18" charset="0"/>
                <a:cs typeface="Times New Roman" pitchFamily="18" charset="0"/>
              </a:rPr>
              <a:t>use, whereas </a:t>
            </a:r>
            <a:r>
              <a:rPr lang="en-US" dirty="0">
                <a:latin typeface="Times New Roman" pitchFamily="18" charset="0"/>
                <a:cs typeface="Times New Roman" pitchFamily="18" charset="0"/>
              </a:rPr>
              <a:t>a more prolonged release is obtained if </a:t>
            </a:r>
            <a:r>
              <a:rPr lang="en-US" dirty="0" smtClean="0">
                <a:latin typeface="Times New Roman" pitchFamily="18" charset="0"/>
                <a:cs typeface="Times New Roman" pitchFamily="18" charset="0"/>
              </a:rPr>
              <a:t>the two </a:t>
            </a:r>
            <a:r>
              <a:rPr lang="en-US" dirty="0">
                <a:latin typeface="Times New Roman" pitchFamily="18" charset="0"/>
                <a:cs typeface="Times New Roman" pitchFamily="18" charset="0"/>
              </a:rPr>
              <a:t>active agents are adsorbed on to </a:t>
            </a:r>
            <a:r>
              <a:rPr lang="en-US">
                <a:latin typeface="Times New Roman" pitchFamily="18" charset="0"/>
                <a:cs typeface="Times New Roman" pitchFamily="18" charset="0"/>
              </a:rPr>
              <a:t>light </a:t>
            </a:r>
            <a:r>
              <a:rPr lang="en-US" smtClean="0">
                <a:latin typeface="Times New Roman" pitchFamily="18" charset="0"/>
                <a:cs typeface="Times New Roman" pitchFamily="18" charset="0"/>
              </a:rPr>
              <a:t>magnesium carbonate </a:t>
            </a:r>
            <a:r>
              <a:rPr lang="en-US" dirty="0">
                <a:latin typeface="Times New Roman" pitchFamily="18" charset="0"/>
                <a:cs typeface="Times New Roman" pitchFamily="18" charset="0"/>
              </a:rPr>
              <a:t>prior to the preparation of a suspension.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None/>
            </a:pPr>
            <a:r>
              <a:rPr lang="en-US" dirty="0" smtClean="0"/>
              <a:t>	</a:t>
            </a:r>
            <a:r>
              <a:rPr lang="en-US" dirty="0" smtClean="0">
                <a:latin typeface="Times New Roman" pitchFamily="18" charset="0"/>
                <a:cs typeface="Times New Roman" pitchFamily="18" charset="0"/>
              </a:rPr>
              <a:t>3. Drugs that have an </a:t>
            </a:r>
            <a:r>
              <a:rPr lang="en-US" dirty="0">
                <a:latin typeface="Times New Roman" pitchFamily="18" charset="0"/>
                <a:cs typeface="Times New Roman" pitchFamily="18" charset="0"/>
              </a:rPr>
              <a:t>unpleasant taste may preferably be formulated as a </a:t>
            </a:r>
            <a:r>
              <a:rPr lang="en-US" dirty="0" smtClean="0">
                <a:latin typeface="Times New Roman" pitchFamily="18" charset="0"/>
                <a:cs typeface="Times New Roman" pitchFamily="18" charset="0"/>
              </a:rPr>
              <a:t>suspension to </a:t>
            </a:r>
            <a:r>
              <a:rPr lang="en-US" dirty="0">
                <a:latin typeface="Times New Roman" pitchFamily="18" charset="0"/>
                <a:cs typeface="Times New Roman" pitchFamily="18" charset="0"/>
              </a:rPr>
              <a:t>reduce interaction of drug with taste receptors in </a:t>
            </a:r>
            <a:r>
              <a:rPr lang="en-US" dirty="0" smtClean="0">
                <a:latin typeface="Times New Roman" pitchFamily="18" charset="0"/>
                <a:cs typeface="Times New Roman" pitchFamily="18" charset="0"/>
              </a:rPr>
              <a:t>the mouth.</a:t>
            </a:r>
          </a:p>
          <a:p>
            <a:pPr algn="just">
              <a:buNone/>
            </a:pPr>
            <a:r>
              <a:rPr lang="en-US" dirty="0" smtClean="0">
                <a:latin typeface="Times New Roman" pitchFamily="18" charset="0"/>
                <a:cs typeface="Times New Roman" pitchFamily="18" charset="0"/>
              </a:rPr>
              <a:t>	4. </a:t>
            </a:r>
            <a:r>
              <a:rPr lang="en-US" dirty="0">
                <a:latin typeface="Times New Roman" pitchFamily="18" charset="0"/>
                <a:cs typeface="Times New Roman" pitchFamily="18" charset="0"/>
              </a:rPr>
              <a:t>Because suspended drug must undergo a </a:t>
            </a:r>
            <a:r>
              <a:rPr lang="en-US" dirty="0" smtClean="0">
                <a:latin typeface="Times New Roman" pitchFamily="18" charset="0"/>
                <a:cs typeface="Times New Roman" pitchFamily="18" charset="0"/>
              </a:rPr>
              <a:t>dissolution step </a:t>
            </a:r>
            <a:r>
              <a:rPr lang="en-US" dirty="0">
                <a:latin typeface="Times New Roman" pitchFamily="18" charset="0"/>
                <a:cs typeface="Times New Roman" pitchFamily="18" charset="0"/>
              </a:rPr>
              <a:t>prior to crossing biological membranes, </a:t>
            </a:r>
            <a:r>
              <a:rPr lang="en-US" b="1" dirty="0">
                <a:latin typeface="Times New Roman" pitchFamily="18" charset="0"/>
                <a:cs typeface="Times New Roman" pitchFamily="18" charset="0"/>
              </a:rPr>
              <a:t>suspensions </a:t>
            </a:r>
            <a:r>
              <a:rPr lang="en-US" b="1" dirty="0" smtClean="0">
                <a:latin typeface="Times New Roman" pitchFamily="18" charset="0"/>
                <a:cs typeface="Times New Roman" pitchFamily="18" charset="0"/>
              </a:rPr>
              <a:t>offer a </a:t>
            </a:r>
            <a:r>
              <a:rPr lang="en-US" b="1" dirty="0">
                <a:latin typeface="Times New Roman" pitchFamily="18" charset="0"/>
                <a:cs typeface="Times New Roman" pitchFamily="18" charset="0"/>
              </a:rPr>
              <a:t>way to provide sustained release of drug </a:t>
            </a:r>
            <a:r>
              <a:rPr lang="en-US" dirty="0">
                <a:latin typeface="Times New Roman" pitchFamily="18" charset="0"/>
                <a:cs typeface="Times New Roman" pitchFamily="18" charset="0"/>
              </a:rPr>
              <a:t>by parenteral, </a:t>
            </a:r>
            <a:r>
              <a:rPr lang="en-US" dirty="0" smtClean="0">
                <a:latin typeface="Times New Roman" pitchFamily="18" charset="0"/>
                <a:cs typeface="Times New Roman" pitchFamily="18" charset="0"/>
              </a:rPr>
              <a:t>topical, and </a:t>
            </a:r>
            <a:r>
              <a:rPr lang="en-US" dirty="0">
                <a:latin typeface="Times New Roman" pitchFamily="18" charset="0"/>
                <a:cs typeface="Times New Roman" pitchFamily="18" charset="0"/>
              </a:rPr>
              <a:t>oral routes of administration.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4109</TotalTime>
  <Words>3115</Words>
  <Application>Microsoft Office PowerPoint</Application>
  <PresentationFormat>On-screen Show (4:3)</PresentationFormat>
  <Paragraphs>186</Paragraphs>
  <Slides>88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88</vt:i4>
      </vt:variant>
    </vt:vector>
  </HeadingPairs>
  <TitlesOfParts>
    <vt:vector size="93" baseType="lpstr">
      <vt:lpstr>Arial</vt:lpstr>
      <vt:lpstr>Calibri</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swiss</dc:creator>
  <cp:lastModifiedBy>DELL</cp:lastModifiedBy>
  <cp:revision>311</cp:revision>
  <dcterms:created xsi:type="dcterms:W3CDTF">2018-10-31T11:42:32Z</dcterms:created>
  <dcterms:modified xsi:type="dcterms:W3CDTF">2019-12-09T05:56:31Z</dcterms:modified>
</cp:coreProperties>
</file>